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1" r:id="rId3"/>
    <p:sldId id="273" r:id="rId4"/>
    <p:sldId id="272" r:id="rId5"/>
    <p:sldId id="269" r:id="rId6"/>
    <p:sldId id="264" r:id="rId7"/>
    <p:sldId id="265" r:id="rId8"/>
    <p:sldId id="266" r:id="rId9"/>
    <p:sldId id="270" r:id="rId10"/>
    <p:sldId id="257" r:id="rId11"/>
    <p:sldId id="268" r:id="rId12"/>
    <p:sldId id="259" r:id="rId13"/>
    <p:sldId id="260" r:id="rId14"/>
    <p:sldId id="261" r:id="rId15"/>
    <p:sldId id="267" r:id="rId16"/>
    <p:sldId id="262" r:id="rId17"/>
    <p:sldId id="263" r:id="rId18"/>
    <p:sldId id="258"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420A46-1237-404A-B9FE-7F1A31AD1A1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IN"/>
        </a:p>
      </dgm:t>
    </dgm:pt>
    <dgm:pt modelId="{12AA2D25-DB41-46C1-8077-4173FCDE9706}">
      <dgm:prSet phldrT="[Text]" custT="1"/>
      <dgm:spPr/>
      <dgm:t>
        <a:bodyPr/>
        <a:lstStyle/>
        <a:p>
          <a:r>
            <a:rPr lang="en-US" sz="3200" dirty="0">
              <a:latin typeface="Times New Roman" panose="02020603050405020304" pitchFamily="18" charset="0"/>
              <a:cs typeface="Times New Roman" panose="02020603050405020304" pitchFamily="18" charset="0"/>
            </a:rPr>
            <a:t>   1. Introduction</a:t>
          </a:r>
          <a:endParaRPr lang="en-IN" sz="3200" dirty="0">
            <a:latin typeface="Times New Roman" panose="02020603050405020304" pitchFamily="18" charset="0"/>
            <a:cs typeface="Times New Roman" panose="02020603050405020304" pitchFamily="18" charset="0"/>
          </a:endParaRPr>
        </a:p>
      </dgm:t>
    </dgm:pt>
    <dgm:pt modelId="{B7034E4A-4660-4CCB-95BC-28CC592338BE}" type="parTrans" cxnId="{A147729F-364C-43E7-9F13-404222545341}">
      <dgm:prSet/>
      <dgm:spPr/>
      <dgm:t>
        <a:bodyPr/>
        <a:lstStyle/>
        <a:p>
          <a:endParaRPr lang="en-IN" sz="3200">
            <a:latin typeface="Times New Roman" panose="02020603050405020304" pitchFamily="18" charset="0"/>
            <a:cs typeface="Times New Roman" panose="02020603050405020304" pitchFamily="18" charset="0"/>
          </a:endParaRPr>
        </a:p>
      </dgm:t>
    </dgm:pt>
    <dgm:pt modelId="{5CBC7C4E-5F3D-4C88-BA62-0996946A2CBE}" type="sibTrans" cxnId="{A147729F-364C-43E7-9F13-404222545341}">
      <dgm:prSet/>
      <dgm:spPr/>
      <dgm:t>
        <a:bodyPr/>
        <a:lstStyle/>
        <a:p>
          <a:endParaRPr lang="en-IN" sz="3200">
            <a:latin typeface="Times New Roman" panose="02020603050405020304" pitchFamily="18" charset="0"/>
            <a:cs typeface="Times New Roman" panose="02020603050405020304" pitchFamily="18" charset="0"/>
          </a:endParaRPr>
        </a:p>
      </dgm:t>
    </dgm:pt>
    <dgm:pt modelId="{6853B837-C590-4483-A398-3670063611C6}">
      <dgm:prSet phldrT="[Text]" custT="1"/>
      <dgm:spPr/>
      <dgm:t>
        <a:bodyPr/>
        <a:lstStyle/>
        <a:p>
          <a:r>
            <a:rPr lang="en-US" sz="3200" dirty="0">
              <a:latin typeface="Times New Roman" panose="02020603050405020304" pitchFamily="18" charset="0"/>
              <a:cs typeface="Times New Roman" panose="02020603050405020304" pitchFamily="18" charset="0"/>
            </a:rPr>
            <a:t>  2.                E  DA &amp; Pre-processing </a:t>
          </a:r>
          <a:endParaRPr lang="en-IN" sz="3200" dirty="0">
            <a:latin typeface="Times New Roman" panose="02020603050405020304" pitchFamily="18" charset="0"/>
            <a:cs typeface="Times New Roman" panose="02020603050405020304" pitchFamily="18" charset="0"/>
          </a:endParaRPr>
        </a:p>
      </dgm:t>
    </dgm:pt>
    <dgm:pt modelId="{6C1DEC63-C8B1-4F30-B7F4-58A52C5C461C}" type="parTrans" cxnId="{F45407BD-D555-4694-A826-6B890E173FE6}">
      <dgm:prSet/>
      <dgm:spPr/>
      <dgm:t>
        <a:bodyPr/>
        <a:lstStyle/>
        <a:p>
          <a:endParaRPr lang="en-IN" sz="3200">
            <a:latin typeface="Times New Roman" panose="02020603050405020304" pitchFamily="18" charset="0"/>
            <a:cs typeface="Times New Roman" panose="02020603050405020304" pitchFamily="18" charset="0"/>
          </a:endParaRPr>
        </a:p>
      </dgm:t>
    </dgm:pt>
    <dgm:pt modelId="{C25FA9F8-7725-49D9-938E-55A863D43590}" type="sibTrans" cxnId="{F45407BD-D555-4694-A826-6B890E173FE6}">
      <dgm:prSet/>
      <dgm:spPr/>
      <dgm:t>
        <a:bodyPr/>
        <a:lstStyle/>
        <a:p>
          <a:endParaRPr lang="en-IN" sz="3200">
            <a:latin typeface="Times New Roman" panose="02020603050405020304" pitchFamily="18" charset="0"/>
            <a:cs typeface="Times New Roman" panose="02020603050405020304" pitchFamily="18" charset="0"/>
          </a:endParaRPr>
        </a:p>
      </dgm:t>
    </dgm:pt>
    <dgm:pt modelId="{ABD73A1C-CE0A-4D67-ABE0-7E30558AE5FD}">
      <dgm:prSet phldrT="[Text]" custT="1"/>
      <dgm:spPr/>
      <dgm:t>
        <a:bodyPr/>
        <a:lstStyle/>
        <a:p>
          <a:r>
            <a:rPr lang="en-US" sz="32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3. Modelling and  Evaluation</a:t>
          </a:r>
          <a:endParaRPr lang="en-IN" sz="2400" dirty="0">
            <a:latin typeface="Times New Roman" panose="02020603050405020304" pitchFamily="18" charset="0"/>
            <a:cs typeface="Times New Roman" panose="02020603050405020304" pitchFamily="18" charset="0"/>
          </a:endParaRPr>
        </a:p>
      </dgm:t>
    </dgm:pt>
    <dgm:pt modelId="{7E8FAAC4-4F39-4BF6-AF69-3F136ADF2B9F}" type="parTrans" cxnId="{482EA46F-0A99-4388-B408-F2A73A9264A0}">
      <dgm:prSet/>
      <dgm:spPr/>
      <dgm:t>
        <a:bodyPr/>
        <a:lstStyle/>
        <a:p>
          <a:endParaRPr lang="en-IN" sz="3200">
            <a:latin typeface="Times New Roman" panose="02020603050405020304" pitchFamily="18" charset="0"/>
            <a:cs typeface="Times New Roman" panose="02020603050405020304" pitchFamily="18" charset="0"/>
          </a:endParaRPr>
        </a:p>
      </dgm:t>
    </dgm:pt>
    <dgm:pt modelId="{8847299A-4B5A-405F-B569-45B0E0481F3B}" type="sibTrans" cxnId="{482EA46F-0A99-4388-B408-F2A73A9264A0}">
      <dgm:prSet/>
      <dgm:spPr/>
      <dgm:t>
        <a:bodyPr/>
        <a:lstStyle/>
        <a:p>
          <a:endParaRPr lang="en-IN" sz="3200">
            <a:latin typeface="Times New Roman" panose="02020603050405020304" pitchFamily="18" charset="0"/>
            <a:cs typeface="Times New Roman" panose="02020603050405020304" pitchFamily="18" charset="0"/>
          </a:endParaRPr>
        </a:p>
      </dgm:t>
    </dgm:pt>
    <dgm:pt modelId="{7852D6FB-A355-4938-A1F4-5E1525736010}" type="pres">
      <dgm:prSet presAssocID="{C0420A46-1237-404A-B9FE-7F1A31AD1A10}" presName="Name0" presStyleCnt="0">
        <dgm:presLayoutVars>
          <dgm:dir/>
          <dgm:resizeHandles val="exact"/>
        </dgm:presLayoutVars>
      </dgm:prSet>
      <dgm:spPr/>
    </dgm:pt>
    <dgm:pt modelId="{13BDC44A-6BBB-4867-A6A2-D7C5BA7DB627}" type="pres">
      <dgm:prSet presAssocID="{12AA2D25-DB41-46C1-8077-4173FCDE9706}" presName="composite" presStyleCnt="0"/>
      <dgm:spPr/>
    </dgm:pt>
    <dgm:pt modelId="{4DA8DBE1-D6F5-41F2-B7AE-82B0528250EA}" type="pres">
      <dgm:prSet presAssocID="{12AA2D25-DB41-46C1-8077-4173FCDE9706}" presName="rect1" presStyleLbl="trAlignAcc1" presStyleIdx="0" presStyleCnt="3" custScaleX="125976" custLinFactNeighborX="-16756" custLinFactNeighborY="4399">
        <dgm:presLayoutVars>
          <dgm:bulletEnabled val="1"/>
        </dgm:presLayoutVars>
      </dgm:prSet>
      <dgm:spPr/>
    </dgm:pt>
    <dgm:pt modelId="{F618BA78-DB6A-4B88-AC24-E38E991B775B}" type="pres">
      <dgm:prSet presAssocID="{12AA2D25-DB41-46C1-8077-4173FCDE9706}" presName="rect2" presStyleLbl="fgImgPlace1" presStyleIdx="0" presStyleCnt="3" custLinFactNeighborX="-34560" custLinFactNeighborY="2238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43E1C11A-F5EC-4B1F-9FA8-47A752A44BC4}" type="pres">
      <dgm:prSet presAssocID="{5CBC7C4E-5F3D-4C88-BA62-0996946A2CBE}" presName="sibTrans" presStyleCnt="0"/>
      <dgm:spPr/>
    </dgm:pt>
    <dgm:pt modelId="{164EE786-DAB6-4DEE-936B-27A75C8BE26F}" type="pres">
      <dgm:prSet presAssocID="{6853B837-C590-4483-A398-3670063611C6}" presName="composite" presStyleCnt="0"/>
      <dgm:spPr/>
    </dgm:pt>
    <dgm:pt modelId="{AFA918DC-A2AE-44AC-9501-52A5F4E7AD27}" type="pres">
      <dgm:prSet presAssocID="{6853B837-C590-4483-A398-3670063611C6}" presName="rect1" presStyleLbl="trAlignAcc1" presStyleIdx="1" presStyleCnt="3" custScaleX="129566" custLinFactNeighborX="-15412" custLinFactNeighborY="-6376">
        <dgm:presLayoutVars>
          <dgm:bulletEnabled val="1"/>
        </dgm:presLayoutVars>
      </dgm:prSet>
      <dgm:spPr/>
    </dgm:pt>
    <dgm:pt modelId="{7E380930-2845-467D-A0A8-AD4A46E8BBDB}" type="pres">
      <dgm:prSet presAssocID="{6853B837-C590-4483-A398-3670063611C6}" presName="rect2" presStyleLbl="fgImgPlace1" presStyleIdx="1" presStyleCnt="3" custLinFactNeighborX="-37300" custLinFactNeighborY="966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AF8B212-BCA3-41CF-A258-830421108F51}" type="pres">
      <dgm:prSet presAssocID="{C25FA9F8-7725-49D9-938E-55A863D43590}" presName="sibTrans" presStyleCnt="0"/>
      <dgm:spPr/>
    </dgm:pt>
    <dgm:pt modelId="{E71E0999-55EF-469E-9E62-757CA56B6855}" type="pres">
      <dgm:prSet presAssocID="{ABD73A1C-CE0A-4D67-ABE0-7E30558AE5FD}" presName="composite" presStyleCnt="0"/>
      <dgm:spPr/>
    </dgm:pt>
    <dgm:pt modelId="{EFC23C9F-606A-4680-A1EA-198D8F3F07DD}" type="pres">
      <dgm:prSet presAssocID="{ABD73A1C-CE0A-4D67-ABE0-7E30558AE5FD}" presName="rect1" presStyleLbl="trAlignAcc1" presStyleIdx="2" presStyleCnt="3" custScaleX="138050" custLinFactNeighborX="-11944" custLinFactNeighborY="-15287">
        <dgm:presLayoutVars>
          <dgm:bulletEnabled val="1"/>
        </dgm:presLayoutVars>
      </dgm:prSet>
      <dgm:spPr/>
    </dgm:pt>
    <dgm:pt modelId="{E630DD0A-DE50-4724-8A79-B45BE0AF2748}" type="pres">
      <dgm:prSet presAssocID="{ABD73A1C-CE0A-4D67-ABE0-7E30558AE5FD}" presName="rect2" presStyleLbl="fgImgPlace1" presStyleIdx="2" presStyleCnt="3" custLinFactNeighborX="-44585" custLinFactNeighborY="301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Lst>
  <dgm:cxnLst>
    <dgm:cxn modelId="{A5E84230-1D51-49E0-B362-F508BB5F9889}" type="presOf" srcId="{ABD73A1C-CE0A-4D67-ABE0-7E30558AE5FD}" destId="{EFC23C9F-606A-4680-A1EA-198D8F3F07DD}" srcOrd="0" destOrd="0" presId="urn:microsoft.com/office/officeart/2008/layout/PictureStrips"/>
    <dgm:cxn modelId="{3CD74738-A122-4549-AD7A-CBC222B5FD4F}" type="presOf" srcId="{12AA2D25-DB41-46C1-8077-4173FCDE9706}" destId="{4DA8DBE1-D6F5-41F2-B7AE-82B0528250EA}" srcOrd="0" destOrd="0" presId="urn:microsoft.com/office/officeart/2008/layout/PictureStrips"/>
    <dgm:cxn modelId="{482EA46F-0A99-4388-B408-F2A73A9264A0}" srcId="{C0420A46-1237-404A-B9FE-7F1A31AD1A10}" destId="{ABD73A1C-CE0A-4D67-ABE0-7E30558AE5FD}" srcOrd="2" destOrd="0" parTransId="{7E8FAAC4-4F39-4BF6-AF69-3F136ADF2B9F}" sibTransId="{8847299A-4B5A-405F-B569-45B0E0481F3B}"/>
    <dgm:cxn modelId="{A147729F-364C-43E7-9F13-404222545341}" srcId="{C0420A46-1237-404A-B9FE-7F1A31AD1A10}" destId="{12AA2D25-DB41-46C1-8077-4173FCDE9706}" srcOrd="0" destOrd="0" parTransId="{B7034E4A-4660-4CCB-95BC-28CC592338BE}" sibTransId="{5CBC7C4E-5F3D-4C88-BA62-0996946A2CBE}"/>
    <dgm:cxn modelId="{5FC7BAA8-6184-45F8-9C7A-23DBF5C20C29}" type="presOf" srcId="{6853B837-C590-4483-A398-3670063611C6}" destId="{AFA918DC-A2AE-44AC-9501-52A5F4E7AD27}" srcOrd="0" destOrd="0" presId="urn:microsoft.com/office/officeart/2008/layout/PictureStrips"/>
    <dgm:cxn modelId="{F45407BD-D555-4694-A826-6B890E173FE6}" srcId="{C0420A46-1237-404A-B9FE-7F1A31AD1A10}" destId="{6853B837-C590-4483-A398-3670063611C6}" srcOrd="1" destOrd="0" parTransId="{6C1DEC63-C8B1-4F30-B7F4-58A52C5C461C}" sibTransId="{C25FA9F8-7725-49D9-938E-55A863D43590}"/>
    <dgm:cxn modelId="{98F19BF6-CE5E-4195-A81C-AABA941A065E}" type="presOf" srcId="{C0420A46-1237-404A-B9FE-7F1A31AD1A10}" destId="{7852D6FB-A355-4938-A1F4-5E1525736010}" srcOrd="0" destOrd="0" presId="urn:microsoft.com/office/officeart/2008/layout/PictureStrips"/>
    <dgm:cxn modelId="{E8AB9CC9-EA14-42EF-8C70-7681338945B9}" type="presParOf" srcId="{7852D6FB-A355-4938-A1F4-5E1525736010}" destId="{13BDC44A-6BBB-4867-A6A2-D7C5BA7DB627}" srcOrd="0" destOrd="0" presId="urn:microsoft.com/office/officeart/2008/layout/PictureStrips"/>
    <dgm:cxn modelId="{01B49019-48BF-4996-AA0E-69A9F06B60B9}" type="presParOf" srcId="{13BDC44A-6BBB-4867-A6A2-D7C5BA7DB627}" destId="{4DA8DBE1-D6F5-41F2-B7AE-82B0528250EA}" srcOrd="0" destOrd="0" presId="urn:microsoft.com/office/officeart/2008/layout/PictureStrips"/>
    <dgm:cxn modelId="{86AB9BA9-83FD-4C68-8A27-3DCC3A54FFB2}" type="presParOf" srcId="{13BDC44A-6BBB-4867-A6A2-D7C5BA7DB627}" destId="{F618BA78-DB6A-4B88-AC24-E38E991B775B}" srcOrd="1" destOrd="0" presId="urn:microsoft.com/office/officeart/2008/layout/PictureStrips"/>
    <dgm:cxn modelId="{13A78EBF-D376-435D-A27F-B067F590A0FE}" type="presParOf" srcId="{7852D6FB-A355-4938-A1F4-5E1525736010}" destId="{43E1C11A-F5EC-4B1F-9FA8-47A752A44BC4}" srcOrd="1" destOrd="0" presId="urn:microsoft.com/office/officeart/2008/layout/PictureStrips"/>
    <dgm:cxn modelId="{0BF9956C-D399-4930-9E7C-B1241620454A}" type="presParOf" srcId="{7852D6FB-A355-4938-A1F4-5E1525736010}" destId="{164EE786-DAB6-4DEE-936B-27A75C8BE26F}" srcOrd="2" destOrd="0" presId="urn:microsoft.com/office/officeart/2008/layout/PictureStrips"/>
    <dgm:cxn modelId="{DE85FBC2-AC9A-4EA8-A3E4-2F2BD11A0319}" type="presParOf" srcId="{164EE786-DAB6-4DEE-936B-27A75C8BE26F}" destId="{AFA918DC-A2AE-44AC-9501-52A5F4E7AD27}" srcOrd="0" destOrd="0" presId="urn:microsoft.com/office/officeart/2008/layout/PictureStrips"/>
    <dgm:cxn modelId="{5F319F41-1460-412A-8E8A-989C1FACC3A0}" type="presParOf" srcId="{164EE786-DAB6-4DEE-936B-27A75C8BE26F}" destId="{7E380930-2845-467D-A0A8-AD4A46E8BBDB}" srcOrd="1" destOrd="0" presId="urn:microsoft.com/office/officeart/2008/layout/PictureStrips"/>
    <dgm:cxn modelId="{3036F187-6CE7-4610-AE4A-031572E07C37}" type="presParOf" srcId="{7852D6FB-A355-4938-A1F4-5E1525736010}" destId="{7AF8B212-BCA3-41CF-A258-830421108F51}" srcOrd="3" destOrd="0" presId="urn:microsoft.com/office/officeart/2008/layout/PictureStrips"/>
    <dgm:cxn modelId="{400A8E00-82D3-4EB8-8FA7-430CEBE1906A}" type="presParOf" srcId="{7852D6FB-A355-4938-A1F4-5E1525736010}" destId="{E71E0999-55EF-469E-9E62-757CA56B6855}" srcOrd="4" destOrd="0" presId="urn:microsoft.com/office/officeart/2008/layout/PictureStrips"/>
    <dgm:cxn modelId="{D872FA3D-2DB0-495D-BA94-A92442515DE1}" type="presParOf" srcId="{E71E0999-55EF-469E-9E62-757CA56B6855}" destId="{EFC23C9F-606A-4680-A1EA-198D8F3F07DD}" srcOrd="0" destOrd="0" presId="urn:microsoft.com/office/officeart/2008/layout/PictureStrips"/>
    <dgm:cxn modelId="{D3970ED1-FC2E-4BAF-A72B-68BC6C7A2CFE}" type="presParOf" srcId="{E71E0999-55EF-469E-9E62-757CA56B6855}" destId="{E630DD0A-DE50-4724-8A79-B45BE0AF2748}"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463AED-5CC9-44D5-A2AF-46A47BE9579A}" type="doc">
      <dgm:prSet loTypeId="urn:microsoft.com/office/officeart/2005/8/layout/hProcess9" loCatId="process" qsTypeId="urn:microsoft.com/office/officeart/2005/8/quickstyle/simple1" qsCatId="simple" csTypeId="urn:microsoft.com/office/officeart/2005/8/colors/accent1_2" csCatId="accent1" phldr="1"/>
      <dgm:spPr/>
    </dgm:pt>
    <dgm:pt modelId="{2E87B6BE-E1E6-41D7-97E7-39C5AB432E66}">
      <dgm:prSet phldrT="[Text]" custT="1"/>
      <dgm:spPr>
        <a:solidFill>
          <a:srgbClr val="7030A0"/>
        </a:solidFill>
      </dgm:spPr>
      <dgm:t>
        <a:bodyPr/>
        <a:lstStyle/>
        <a:p>
          <a:r>
            <a:rPr lang="en-US" sz="2800" dirty="0"/>
            <a:t>1. Introduction</a:t>
          </a:r>
          <a:endParaRPr lang="en-IN" sz="2800" dirty="0"/>
        </a:p>
      </dgm:t>
    </dgm:pt>
    <dgm:pt modelId="{43C457E6-CA63-47E5-8A42-D0BC9D5B76B8}" type="parTrans" cxnId="{B8F3F9D5-CD25-4E77-B082-7F9C0CF05454}">
      <dgm:prSet/>
      <dgm:spPr/>
      <dgm:t>
        <a:bodyPr/>
        <a:lstStyle/>
        <a:p>
          <a:endParaRPr lang="en-IN"/>
        </a:p>
      </dgm:t>
    </dgm:pt>
    <dgm:pt modelId="{570D9FD1-C163-4BBB-9F93-85188F91D2F4}" type="sibTrans" cxnId="{B8F3F9D5-CD25-4E77-B082-7F9C0CF05454}">
      <dgm:prSet/>
      <dgm:spPr/>
      <dgm:t>
        <a:bodyPr/>
        <a:lstStyle/>
        <a:p>
          <a:endParaRPr lang="en-IN"/>
        </a:p>
      </dgm:t>
    </dgm:pt>
    <dgm:pt modelId="{50491B46-8D45-4E81-A2C8-0F03F136DB17}">
      <dgm:prSet phldrT="[Text]" custT="1"/>
      <dgm:spPr>
        <a:solidFill>
          <a:srgbClr val="7030A0"/>
        </a:solidFill>
      </dgm:spPr>
      <dgm:t>
        <a:bodyPr/>
        <a:lstStyle/>
        <a:p>
          <a:r>
            <a:rPr lang="en-US" sz="2800" dirty="0"/>
            <a:t>2. EDA and pre-processing</a:t>
          </a:r>
          <a:endParaRPr lang="en-IN" sz="2800" dirty="0"/>
        </a:p>
      </dgm:t>
    </dgm:pt>
    <dgm:pt modelId="{6D796B40-07A4-41F0-9DC2-45D02B377973}" type="parTrans" cxnId="{D4DE8C0F-18CD-4A47-B429-6446DCD687AF}">
      <dgm:prSet/>
      <dgm:spPr/>
      <dgm:t>
        <a:bodyPr/>
        <a:lstStyle/>
        <a:p>
          <a:endParaRPr lang="en-IN"/>
        </a:p>
      </dgm:t>
    </dgm:pt>
    <dgm:pt modelId="{CC48FC62-F960-4F40-8AF9-0942FF94A988}" type="sibTrans" cxnId="{D4DE8C0F-18CD-4A47-B429-6446DCD687AF}">
      <dgm:prSet/>
      <dgm:spPr/>
      <dgm:t>
        <a:bodyPr/>
        <a:lstStyle/>
        <a:p>
          <a:endParaRPr lang="en-IN"/>
        </a:p>
      </dgm:t>
    </dgm:pt>
    <dgm:pt modelId="{4B5B1CB9-7459-4129-9936-454DE5B301E5}">
      <dgm:prSet phldrT="[Text]" custT="1"/>
      <dgm:spPr>
        <a:solidFill>
          <a:srgbClr val="7030A0"/>
        </a:solidFill>
      </dgm:spPr>
      <dgm:t>
        <a:bodyPr/>
        <a:lstStyle/>
        <a:p>
          <a:r>
            <a:rPr lang="en-US" sz="2800"/>
            <a:t>3. Model </a:t>
          </a:r>
          <a:r>
            <a:rPr lang="en-US" sz="2800" dirty="0"/>
            <a:t>building and Evaluation</a:t>
          </a:r>
          <a:endParaRPr lang="en-IN" sz="2800" dirty="0"/>
        </a:p>
      </dgm:t>
    </dgm:pt>
    <dgm:pt modelId="{E77B0DD1-D2D2-4310-98E2-3A64241E624A}" type="parTrans" cxnId="{5785FB91-1D10-4625-8741-700878DBC110}">
      <dgm:prSet/>
      <dgm:spPr/>
      <dgm:t>
        <a:bodyPr/>
        <a:lstStyle/>
        <a:p>
          <a:endParaRPr lang="en-IN"/>
        </a:p>
      </dgm:t>
    </dgm:pt>
    <dgm:pt modelId="{01D12EBB-1334-42AE-B9A8-ED96AC67EBE2}" type="sibTrans" cxnId="{5785FB91-1D10-4625-8741-700878DBC110}">
      <dgm:prSet/>
      <dgm:spPr/>
      <dgm:t>
        <a:bodyPr/>
        <a:lstStyle/>
        <a:p>
          <a:endParaRPr lang="en-IN"/>
        </a:p>
      </dgm:t>
    </dgm:pt>
    <dgm:pt modelId="{4EC4A155-9A9E-4995-9821-59ED3D18AA1C}" type="pres">
      <dgm:prSet presAssocID="{76463AED-5CC9-44D5-A2AF-46A47BE9579A}" presName="CompostProcess" presStyleCnt="0">
        <dgm:presLayoutVars>
          <dgm:dir/>
          <dgm:resizeHandles val="exact"/>
        </dgm:presLayoutVars>
      </dgm:prSet>
      <dgm:spPr/>
    </dgm:pt>
    <dgm:pt modelId="{1D85317F-8890-412E-9248-A6CA254945AB}" type="pres">
      <dgm:prSet presAssocID="{76463AED-5CC9-44D5-A2AF-46A47BE9579A}" presName="arrow" presStyleLbl="bgShp" presStyleIdx="0" presStyleCnt="1"/>
      <dgm:spPr/>
    </dgm:pt>
    <dgm:pt modelId="{0A7A8E72-B666-47BB-8B09-1B3C2ADC416A}" type="pres">
      <dgm:prSet presAssocID="{76463AED-5CC9-44D5-A2AF-46A47BE9579A}" presName="linearProcess" presStyleCnt="0"/>
      <dgm:spPr/>
    </dgm:pt>
    <dgm:pt modelId="{909FFD73-CDEC-4821-9DA9-C150A106A529}" type="pres">
      <dgm:prSet presAssocID="{2E87B6BE-E1E6-41D7-97E7-39C5AB432E66}" presName="textNode" presStyleLbl="node1" presStyleIdx="0" presStyleCnt="3">
        <dgm:presLayoutVars>
          <dgm:bulletEnabled val="1"/>
        </dgm:presLayoutVars>
      </dgm:prSet>
      <dgm:spPr/>
    </dgm:pt>
    <dgm:pt modelId="{D259EAF1-C6AB-477A-B825-1F18E3616A78}" type="pres">
      <dgm:prSet presAssocID="{570D9FD1-C163-4BBB-9F93-85188F91D2F4}" presName="sibTrans" presStyleCnt="0"/>
      <dgm:spPr/>
    </dgm:pt>
    <dgm:pt modelId="{C8636A6E-58AE-45A0-A3B1-888B32D2DF4D}" type="pres">
      <dgm:prSet presAssocID="{50491B46-8D45-4E81-A2C8-0F03F136DB17}" presName="textNode" presStyleLbl="node1" presStyleIdx="1" presStyleCnt="3">
        <dgm:presLayoutVars>
          <dgm:bulletEnabled val="1"/>
        </dgm:presLayoutVars>
      </dgm:prSet>
      <dgm:spPr/>
    </dgm:pt>
    <dgm:pt modelId="{7FD58471-818C-49FC-BD5B-2F242C5CF09F}" type="pres">
      <dgm:prSet presAssocID="{CC48FC62-F960-4F40-8AF9-0942FF94A988}" presName="sibTrans" presStyleCnt="0"/>
      <dgm:spPr/>
    </dgm:pt>
    <dgm:pt modelId="{19973F62-2B3B-4517-A38E-95BFD853CFFB}" type="pres">
      <dgm:prSet presAssocID="{4B5B1CB9-7459-4129-9936-454DE5B301E5}" presName="textNode" presStyleLbl="node1" presStyleIdx="2" presStyleCnt="3">
        <dgm:presLayoutVars>
          <dgm:bulletEnabled val="1"/>
        </dgm:presLayoutVars>
      </dgm:prSet>
      <dgm:spPr/>
    </dgm:pt>
  </dgm:ptLst>
  <dgm:cxnLst>
    <dgm:cxn modelId="{D4DE8C0F-18CD-4A47-B429-6446DCD687AF}" srcId="{76463AED-5CC9-44D5-A2AF-46A47BE9579A}" destId="{50491B46-8D45-4E81-A2C8-0F03F136DB17}" srcOrd="1" destOrd="0" parTransId="{6D796B40-07A4-41F0-9DC2-45D02B377973}" sibTransId="{CC48FC62-F960-4F40-8AF9-0942FF94A988}"/>
    <dgm:cxn modelId="{C4F68339-C137-4950-9924-5BDBBEFC9EAE}" type="presOf" srcId="{50491B46-8D45-4E81-A2C8-0F03F136DB17}" destId="{C8636A6E-58AE-45A0-A3B1-888B32D2DF4D}" srcOrd="0" destOrd="0" presId="urn:microsoft.com/office/officeart/2005/8/layout/hProcess9"/>
    <dgm:cxn modelId="{054EB53B-AA87-40E2-8438-7585F3AC3FCD}" type="presOf" srcId="{4B5B1CB9-7459-4129-9936-454DE5B301E5}" destId="{19973F62-2B3B-4517-A38E-95BFD853CFFB}" srcOrd="0" destOrd="0" presId="urn:microsoft.com/office/officeart/2005/8/layout/hProcess9"/>
    <dgm:cxn modelId="{5785FB91-1D10-4625-8741-700878DBC110}" srcId="{76463AED-5CC9-44D5-A2AF-46A47BE9579A}" destId="{4B5B1CB9-7459-4129-9936-454DE5B301E5}" srcOrd="2" destOrd="0" parTransId="{E77B0DD1-D2D2-4310-98E2-3A64241E624A}" sibTransId="{01D12EBB-1334-42AE-B9A8-ED96AC67EBE2}"/>
    <dgm:cxn modelId="{B8F3F9D5-CD25-4E77-B082-7F9C0CF05454}" srcId="{76463AED-5CC9-44D5-A2AF-46A47BE9579A}" destId="{2E87B6BE-E1E6-41D7-97E7-39C5AB432E66}" srcOrd="0" destOrd="0" parTransId="{43C457E6-CA63-47E5-8A42-D0BC9D5B76B8}" sibTransId="{570D9FD1-C163-4BBB-9F93-85188F91D2F4}"/>
    <dgm:cxn modelId="{1DE4ADD9-4F7C-4E62-A656-C5AB218B98F9}" type="presOf" srcId="{2E87B6BE-E1E6-41D7-97E7-39C5AB432E66}" destId="{909FFD73-CDEC-4821-9DA9-C150A106A529}" srcOrd="0" destOrd="0" presId="urn:microsoft.com/office/officeart/2005/8/layout/hProcess9"/>
    <dgm:cxn modelId="{2B82CAE8-887F-4B6F-BA39-3A8B6AFDF0D1}" type="presOf" srcId="{76463AED-5CC9-44D5-A2AF-46A47BE9579A}" destId="{4EC4A155-9A9E-4995-9821-59ED3D18AA1C}" srcOrd="0" destOrd="0" presId="urn:microsoft.com/office/officeart/2005/8/layout/hProcess9"/>
    <dgm:cxn modelId="{4BF5C474-560C-4442-A146-1DCC7BB6D97F}" type="presParOf" srcId="{4EC4A155-9A9E-4995-9821-59ED3D18AA1C}" destId="{1D85317F-8890-412E-9248-A6CA254945AB}" srcOrd="0" destOrd="0" presId="urn:microsoft.com/office/officeart/2005/8/layout/hProcess9"/>
    <dgm:cxn modelId="{EB8697B1-DE39-48A4-B438-9E30D69C7B48}" type="presParOf" srcId="{4EC4A155-9A9E-4995-9821-59ED3D18AA1C}" destId="{0A7A8E72-B666-47BB-8B09-1B3C2ADC416A}" srcOrd="1" destOrd="0" presId="urn:microsoft.com/office/officeart/2005/8/layout/hProcess9"/>
    <dgm:cxn modelId="{13AF4B6E-7B2D-4F5B-A848-1CE35EEC723E}" type="presParOf" srcId="{0A7A8E72-B666-47BB-8B09-1B3C2ADC416A}" destId="{909FFD73-CDEC-4821-9DA9-C150A106A529}" srcOrd="0" destOrd="0" presId="urn:microsoft.com/office/officeart/2005/8/layout/hProcess9"/>
    <dgm:cxn modelId="{909E5725-FC47-4468-A5DB-1213D25D2020}" type="presParOf" srcId="{0A7A8E72-B666-47BB-8B09-1B3C2ADC416A}" destId="{D259EAF1-C6AB-477A-B825-1F18E3616A78}" srcOrd="1" destOrd="0" presId="urn:microsoft.com/office/officeart/2005/8/layout/hProcess9"/>
    <dgm:cxn modelId="{4B25DDD8-673D-4A76-B648-E7FC9083CA82}" type="presParOf" srcId="{0A7A8E72-B666-47BB-8B09-1B3C2ADC416A}" destId="{C8636A6E-58AE-45A0-A3B1-888B32D2DF4D}" srcOrd="2" destOrd="0" presId="urn:microsoft.com/office/officeart/2005/8/layout/hProcess9"/>
    <dgm:cxn modelId="{1070DDCA-013F-49C1-BBF2-6858F05BA814}" type="presParOf" srcId="{0A7A8E72-B666-47BB-8B09-1B3C2ADC416A}" destId="{7FD58471-818C-49FC-BD5B-2F242C5CF09F}" srcOrd="3" destOrd="0" presId="urn:microsoft.com/office/officeart/2005/8/layout/hProcess9"/>
    <dgm:cxn modelId="{C1DA6E44-628A-4723-AC5C-9D80DBDD3CA8}" type="presParOf" srcId="{0A7A8E72-B666-47BB-8B09-1B3C2ADC416A}" destId="{19973F62-2B3B-4517-A38E-95BFD853CFF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8DBE1-D6F5-41F2-B7AE-82B0528250EA}">
      <dsp:nvSpPr>
        <dsp:cNvPr id="0" name=""/>
        <dsp:cNvSpPr/>
      </dsp:nvSpPr>
      <dsp:spPr>
        <a:xfrm>
          <a:off x="496439" y="508999"/>
          <a:ext cx="6729532" cy="16693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0706"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   1. Introduction</a:t>
          </a:r>
          <a:endParaRPr lang="en-IN" sz="3200" kern="1200" dirty="0">
            <a:latin typeface="Times New Roman" panose="02020603050405020304" pitchFamily="18" charset="0"/>
            <a:cs typeface="Times New Roman" panose="02020603050405020304" pitchFamily="18" charset="0"/>
          </a:endParaRPr>
        </a:p>
      </dsp:txBody>
      <dsp:txXfrm>
        <a:off x="496439" y="508999"/>
        <a:ext cx="6729532" cy="1669348"/>
      </dsp:txXfrm>
    </dsp:sp>
    <dsp:sp modelId="{F618BA78-DB6A-4B88-AC24-E38E991B775B}">
      <dsp:nvSpPr>
        <dsp:cNvPr id="0" name=""/>
        <dsp:cNvSpPr/>
      </dsp:nvSpPr>
      <dsp:spPr>
        <a:xfrm>
          <a:off x="1458910" y="586804"/>
          <a:ext cx="1168544" cy="175281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A918DC-A2AE-44AC-9501-52A5F4E7AD27}">
      <dsp:nvSpPr>
        <dsp:cNvPr id="0" name=""/>
        <dsp:cNvSpPr/>
      </dsp:nvSpPr>
      <dsp:spPr>
        <a:xfrm>
          <a:off x="472347" y="2430651"/>
          <a:ext cx="6921307" cy="16693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0706"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  2.                E  DA &amp; Pre-processing </a:t>
          </a:r>
          <a:endParaRPr lang="en-IN" sz="3200" kern="1200" dirty="0">
            <a:latin typeface="Times New Roman" panose="02020603050405020304" pitchFamily="18" charset="0"/>
            <a:cs typeface="Times New Roman" panose="02020603050405020304" pitchFamily="18" charset="0"/>
          </a:endParaRPr>
        </a:p>
      </dsp:txBody>
      <dsp:txXfrm>
        <a:off x="472347" y="2430651"/>
        <a:ext cx="6921307" cy="1669348"/>
      </dsp:txXfrm>
    </dsp:sp>
    <dsp:sp modelId="{7E380930-2845-467D-A0A8-AD4A46E8BBDB}">
      <dsp:nvSpPr>
        <dsp:cNvPr id="0" name=""/>
        <dsp:cNvSpPr/>
      </dsp:nvSpPr>
      <dsp:spPr>
        <a:xfrm>
          <a:off x="1426892" y="2465318"/>
          <a:ext cx="1168544" cy="175281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23C9F-606A-4680-A1EA-198D8F3F07DD}">
      <dsp:nvSpPr>
        <dsp:cNvPr id="0" name=""/>
        <dsp:cNvSpPr/>
      </dsp:nvSpPr>
      <dsp:spPr>
        <a:xfrm>
          <a:off x="431001" y="4383421"/>
          <a:ext cx="7374515" cy="16693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0706"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    </a:t>
          </a:r>
          <a:r>
            <a:rPr lang="en-US" sz="2400" kern="1200" dirty="0">
              <a:latin typeface="Times New Roman" panose="02020603050405020304" pitchFamily="18" charset="0"/>
              <a:cs typeface="Times New Roman" panose="02020603050405020304" pitchFamily="18" charset="0"/>
            </a:rPr>
            <a:t>3. Modelling and  Evaluation</a:t>
          </a:r>
          <a:endParaRPr lang="en-IN" sz="2400" kern="1200" dirty="0">
            <a:latin typeface="Times New Roman" panose="02020603050405020304" pitchFamily="18" charset="0"/>
            <a:cs typeface="Times New Roman" panose="02020603050405020304" pitchFamily="18" charset="0"/>
          </a:endParaRPr>
        </a:p>
      </dsp:txBody>
      <dsp:txXfrm>
        <a:off x="431001" y="4383421"/>
        <a:ext cx="7374515" cy="1669348"/>
      </dsp:txXfrm>
    </dsp:sp>
    <dsp:sp modelId="{E630DD0A-DE50-4724-8A79-B45BE0AF2748}">
      <dsp:nvSpPr>
        <dsp:cNvPr id="0" name=""/>
        <dsp:cNvSpPr/>
      </dsp:nvSpPr>
      <dsp:spPr>
        <a:xfrm>
          <a:off x="1341763" y="4450333"/>
          <a:ext cx="1168544" cy="175281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5317F-8890-412E-9248-A6CA254945AB}">
      <dsp:nvSpPr>
        <dsp:cNvPr id="0" name=""/>
        <dsp:cNvSpPr/>
      </dsp:nvSpPr>
      <dsp:spPr>
        <a:xfrm>
          <a:off x="834655" y="0"/>
          <a:ext cx="9459433" cy="62708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FFD73-CDEC-4821-9DA9-C150A106A529}">
      <dsp:nvSpPr>
        <dsp:cNvPr id="0" name=""/>
        <dsp:cNvSpPr/>
      </dsp:nvSpPr>
      <dsp:spPr>
        <a:xfrm>
          <a:off x="0" y="1881254"/>
          <a:ext cx="3338623" cy="2508339"/>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1. Introduction</a:t>
          </a:r>
          <a:endParaRPr lang="en-IN" sz="2800" kern="1200" dirty="0"/>
        </a:p>
      </dsp:txBody>
      <dsp:txXfrm>
        <a:off x="122447" y="2003701"/>
        <a:ext cx="3093729" cy="2263445"/>
      </dsp:txXfrm>
    </dsp:sp>
    <dsp:sp modelId="{C8636A6E-58AE-45A0-A3B1-888B32D2DF4D}">
      <dsp:nvSpPr>
        <dsp:cNvPr id="0" name=""/>
        <dsp:cNvSpPr/>
      </dsp:nvSpPr>
      <dsp:spPr>
        <a:xfrm>
          <a:off x="3895060" y="1881254"/>
          <a:ext cx="3338623" cy="2508339"/>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2. EDA and pre-processing</a:t>
          </a:r>
          <a:endParaRPr lang="en-IN" sz="2800" kern="1200" dirty="0"/>
        </a:p>
      </dsp:txBody>
      <dsp:txXfrm>
        <a:off x="4017507" y="2003701"/>
        <a:ext cx="3093729" cy="2263445"/>
      </dsp:txXfrm>
    </dsp:sp>
    <dsp:sp modelId="{19973F62-2B3B-4517-A38E-95BFD853CFFB}">
      <dsp:nvSpPr>
        <dsp:cNvPr id="0" name=""/>
        <dsp:cNvSpPr/>
      </dsp:nvSpPr>
      <dsp:spPr>
        <a:xfrm>
          <a:off x="7790121" y="1881254"/>
          <a:ext cx="3338623" cy="2508339"/>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3. Model </a:t>
          </a:r>
          <a:r>
            <a:rPr lang="en-US" sz="2800" kern="1200" dirty="0"/>
            <a:t>building and Evaluation</a:t>
          </a:r>
          <a:endParaRPr lang="en-IN" sz="2800" kern="1200" dirty="0"/>
        </a:p>
      </dsp:txBody>
      <dsp:txXfrm>
        <a:off x="7912568" y="2003701"/>
        <a:ext cx="3093729" cy="2263445"/>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914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politifact.com/truth-o-meter/article/2016/dec/13/2016-lie-year-fake-new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111392"/>
            <a:ext cx="14630400" cy="8229600"/>
          </a:xfrm>
          <a:prstGeom prst="rect">
            <a:avLst/>
          </a:prstGeom>
          <a:solidFill>
            <a:srgbClr val="FFFFFF">
              <a:alpha val="75000"/>
            </a:srgbClr>
          </a:solidFill>
          <a:ln w="13811">
            <a:solidFill>
              <a:srgbClr val="FFFFFF">
                <a:alpha val="64000"/>
              </a:srgbClr>
            </a:solidFill>
            <a:prstDash val="solid"/>
          </a:ln>
        </p:spPr>
      </p:sp>
      <p:sp>
        <p:nvSpPr>
          <p:cNvPr id="5" name="Text 2"/>
          <p:cNvSpPr/>
          <p:nvPr/>
        </p:nvSpPr>
        <p:spPr>
          <a:xfrm>
            <a:off x="833199" y="670610"/>
            <a:ext cx="7477601" cy="3332798"/>
          </a:xfrm>
          <a:prstGeom prst="rect">
            <a:avLst/>
          </a:prstGeom>
          <a:noFill/>
          <a:ln/>
        </p:spPr>
        <p:txBody>
          <a:bodyPr wrap="square" rtlCol="0" anchor="t"/>
          <a:lstStyle/>
          <a:p>
            <a:pPr marL="0" indent="0">
              <a:lnSpc>
                <a:spcPts val="6561"/>
              </a:lnSpc>
              <a:buNone/>
            </a:pPr>
            <a:r>
              <a:rPr lang="en-US" sz="5249" dirty="0">
                <a:solidFill>
                  <a:srgbClr val="1B1B27"/>
                </a:solidFill>
                <a:latin typeface="Times New Roman" panose="02020603050405020304" pitchFamily="18" charset="0"/>
                <a:ea typeface="Raleway" pitchFamily="34" charset="-122"/>
                <a:cs typeface="Times New Roman" panose="02020603050405020304" pitchFamily="18" charset="0"/>
              </a:rPr>
              <a:t>A Natural Language Processing Project on Real or Fake News Detection</a:t>
            </a:r>
            <a:endParaRPr lang="en-US" sz="5249" dirty="0">
              <a:latin typeface="Times New Roman" panose="02020603050405020304" pitchFamily="18" charset="0"/>
              <a:cs typeface="Times New Roman" panose="02020603050405020304" pitchFamily="18" charset="0"/>
            </a:endParaRPr>
          </a:p>
        </p:txBody>
      </p:sp>
      <p:sp>
        <p:nvSpPr>
          <p:cNvPr id="7" name="Shape 4"/>
          <p:cNvSpPr/>
          <p:nvPr/>
        </p:nvSpPr>
        <p:spPr>
          <a:xfrm>
            <a:off x="833199" y="6605826"/>
            <a:ext cx="355402" cy="355402"/>
          </a:xfrm>
          <a:prstGeom prst="roundRect">
            <a:avLst>
              <a:gd name="adj" fmla="val 25726039"/>
            </a:avLst>
          </a:prstGeom>
          <a:noFill/>
          <a:ln w="7620">
            <a:solidFill>
              <a:srgbClr val="FFFFFF"/>
            </a:solidFill>
            <a:prstDash val="solid"/>
          </a:ln>
        </p:spPr>
      </p:sp>
      <p:pic>
        <p:nvPicPr>
          <p:cNvPr id="12" name="Image 0" descr="preencoded.png">
            <a:extLst>
              <a:ext uri="{FF2B5EF4-FFF2-40B4-BE49-F238E27FC236}">
                <a16:creationId xmlns:a16="http://schemas.microsoft.com/office/drawing/2014/main" id="{D54AAFCC-9BA6-E264-D2D4-E9F8551A4C78}"/>
              </a:ext>
            </a:extLst>
          </p:cNvPr>
          <p:cNvPicPr>
            <a:picLocks noChangeAspect="1"/>
          </p:cNvPicPr>
          <p:nvPr/>
        </p:nvPicPr>
        <p:blipFill>
          <a:blip r:embed="rId3"/>
          <a:stretch>
            <a:fillRect/>
          </a:stretch>
        </p:blipFill>
        <p:spPr>
          <a:xfrm>
            <a:off x="9144000" y="0"/>
            <a:ext cx="5486400" cy="8229600"/>
          </a:xfrm>
          <a:prstGeom prst="rect">
            <a:avLst/>
          </a:prstGeom>
        </p:spPr>
      </p:pic>
      <p:sp>
        <p:nvSpPr>
          <p:cNvPr id="15" name="Text 5">
            <a:extLst>
              <a:ext uri="{FF2B5EF4-FFF2-40B4-BE49-F238E27FC236}">
                <a16:creationId xmlns:a16="http://schemas.microsoft.com/office/drawing/2014/main" id="{0168EBBF-FA99-7271-5268-1DCAA574DFBC}"/>
              </a:ext>
            </a:extLst>
          </p:cNvPr>
          <p:cNvSpPr/>
          <p:nvPr/>
        </p:nvSpPr>
        <p:spPr>
          <a:xfrm>
            <a:off x="449831" y="4398155"/>
            <a:ext cx="2748113" cy="3190755"/>
          </a:xfrm>
          <a:prstGeom prst="rect">
            <a:avLst/>
          </a:prstGeom>
          <a:noFill/>
          <a:ln/>
        </p:spPr>
        <p:txBody>
          <a:bodyPr wrap="none" rtlCol="0" anchor="t"/>
          <a:lstStyle/>
          <a:p>
            <a:pPr>
              <a:lnSpc>
                <a:spcPts val="3062"/>
              </a:lnSpc>
            </a:pPr>
            <a:r>
              <a:rPr lang="en-US" sz="2187" b="1" dirty="0">
                <a:solidFill>
                  <a:srgbClr val="272525"/>
                </a:solidFill>
                <a:latin typeface="Times New Roman" panose="02020603050405020304" pitchFamily="18" charset="0"/>
                <a:ea typeface="Eudoxus Sans" pitchFamily="34" charset="-122"/>
                <a:cs typeface="Times New Roman" panose="02020603050405020304" pitchFamily="18" charset="0"/>
              </a:rPr>
              <a:t>Team  Members:</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Pavan Raju</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Sanjeev Raj</a:t>
            </a:r>
          </a:p>
          <a:p>
            <a:pPr marL="285750" indent="-285750">
              <a:lnSpc>
                <a:spcPts val="3062"/>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Pavan Gowda</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Shivangi</a:t>
            </a:r>
            <a:r>
              <a:rPr lang="en-US" b="1"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Thakur</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Shubham Samal</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Anand Venkata</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Abhishek Warfade</a:t>
            </a:r>
          </a:p>
          <a:p>
            <a:pPr marL="285750" indent="-285750">
              <a:lnSpc>
                <a:spcPts val="3062"/>
              </a:lnSpc>
              <a:buFont typeface="Wingdings" panose="05000000000000000000" pitchFamily="2" charset="2"/>
              <a:buChar char="§"/>
            </a:pPr>
            <a:endParaRPr lang="en-US" sz="1600" dirty="0">
              <a:solidFill>
                <a:srgbClr val="272525"/>
              </a:solidFill>
              <a:latin typeface="Times New Roman" panose="02020603050405020304" pitchFamily="18" charset="0"/>
              <a:ea typeface="Eudoxus Sans" pitchFamily="34" charset="-122"/>
              <a:cs typeface="Times New Roman" panose="02020603050405020304" pitchFamily="18" charset="0"/>
            </a:endParaRPr>
          </a:p>
          <a:p>
            <a:pPr marL="285750" indent="-285750">
              <a:lnSpc>
                <a:spcPts val="3062"/>
              </a:lnSpc>
              <a:buFont typeface="Wingdings" panose="05000000000000000000" pitchFamily="2" charset="2"/>
              <a:buChar char="§"/>
            </a:pPr>
            <a:endParaRPr lang="en-US" sz="1600" dirty="0">
              <a:solidFill>
                <a:srgbClr val="272525"/>
              </a:solidFill>
              <a:latin typeface="Times New Roman" panose="02020603050405020304" pitchFamily="18" charset="0"/>
              <a:ea typeface="Eudoxus Sans" pitchFamily="34" charset="-122"/>
              <a:cs typeface="Times New Roman" panose="02020603050405020304" pitchFamily="18" charset="0"/>
            </a:endParaRPr>
          </a:p>
          <a:p>
            <a:pPr>
              <a:lnSpc>
                <a:spcPts val="3062"/>
              </a:lnSpc>
            </a:pPr>
            <a:endParaRPr lang="en-US" sz="1600" dirty="0">
              <a:solidFill>
                <a:srgbClr val="272525"/>
              </a:solidFill>
              <a:latin typeface="Times New Roman" panose="02020603050405020304" pitchFamily="18" charset="0"/>
              <a:ea typeface="Eudoxus Sans" pitchFamily="34" charset="-122"/>
              <a:cs typeface="Times New Roman" panose="02020603050405020304" pitchFamily="18" charset="0"/>
            </a:endParaRPr>
          </a:p>
        </p:txBody>
      </p:sp>
      <p:sp>
        <p:nvSpPr>
          <p:cNvPr id="16" name="Text 5">
            <a:extLst>
              <a:ext uri="{FF2B5EF4-FFF2-40B4-BE49-F238E27FC236}">
                <a16:creationId xmlns:a16="http://schemas.microsoft.com/office/drawing/2014/main" id="{6535796F-3E6C-F500-64E5-237547F2F462}"/>
              </a:ext>
            </a:extLst>
          </p:cNvPr>
          <p:cNvSpPr/>
          <p:nvPr/>
        </p:nvSpPr>
        <p:spPr>
          <a:xfrm>
            <a:off x="5486401" y="4398155"/>
            <a:ext cx="2577992" cy="1476424"/>
          </a:xfrm>
          <a:prstGeom prst="rect">
            <a:avLst/>
          </a:prstGeom>
          <a:noFill/>
          <a:ln/>
        </p:spPr>
        <p:txBody>
          <a:bodyPr wrap="none" rtlCol="0" anchor="t"/>
          <a:lstStyle/>
          <a:p>
            <a:pPr>
              <a:lnSpc>
                <a:spcPts val="3062"/>
              </a:lnSpc>
            </a:pPr>
            <a:r>
              <a:rPr lang="en-US" sz="2187" b="1" dirty="0">
                <a:solidFill>
                  <a:srgbClr val="272525"/>
                </a:solidFill>
                <a:latin typeface="Times New Roman" panose="02020603050405020304" pitchFamily="18" charset="0"/>
                <a:ea typeface="Eudoxus Sans" pitchFamily="34" charset="-122"/>
                <a:cs typeface="Times New Roman" panose="02020603050405020304" pitchFamily="18" charset="0"/>
              </a:rPr>
              <a:t>Mentor:</a:t>
            </a:r>
          </a:p>
          <a:p>
            <a:pPr marL="285750" indent="-285750">
              <a:lnSpc>
                <a:spcPts val="3062"/>
              </a:lnSpc>
              <a:buFont typeface="Wingdings" panose="05000000000000000000" pitchFamily="2" charset="2"/>
              <a:buChar char="§"/>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Neha Gupta</a:t>
            </a:r>
          </a:p>
          <a:p>
            <a:pPr marL="285750" indent="-285750">
              <a:lnSpc>
                <a:spcPts val="3062"/>
              </a:lnSpc>
              <a:buFont typeface="Wingdings" panose="05000000000000000000" pitchFamily="2" charset="2"/>
              <a:buChar char="§"/>
            </a:pPr>
            <a:endParaRPr lang="en-US" sz="1600" dirty="0">
              <a:solidFill>
                <a:srgbClr val="272525"/>
              </a:solidFill>
              <a:latin typeface="Times New Roman" panose="02020603050405020304" pitchFamily="18" charset="0"/>
              <a:ea typeface="Eudoxus Sans" pitchFamily="34" charset="-122"/>
              <a:cs typeface="Times New Roman" panose="02020603050405020304" pitchFamily="18" charset="0"/>
            </a:endParaRPr>
          </a:p>
          <a:p>
            <a:pPr>
              <a:lnSpc>
                <a:spcPts val="3062"/>
              </a:lnSpc>
            </a:pPr>
            <a:endParaRPr lang="en-US" sz="1600" dirty="0">
              <a:solidFill>
                <a:srgbClr val="272525"/>
              </a:solidFill>
              <a:latin typeface="Times New Roman" panose="02020603050405020304" pitchFamily="18" charset="0"/>
              <a:ea typeface="Eudoxus Sans"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1682234"/>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Project Overview</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2037993" y="2820948"/>
            <a:ext cx="5166122" cy="1752124"/>
          </a:xfrm>
          <a:prstGeom prst="roundRect">
            <a:avLst>
              <a:gd name="adj" fmla="val 5707"/>
            </a:avLst>
          </a:prstGeom>
          <a:solidFill>
            <a:srgbClr val="E1E1EA"/>
          </a:solidFill>
          <a:ln w="13811">
            <a:solidFill>
              <a:srgbClr val="C3C3D5"/>
            </a:solidFill>
            <a:prstDash val="solid"/>
          </a:ln>
        </p:spPr>
      </p:sp>
      <p:sp>
        <p:nvSpPr>
          <p:cNvPr id="6" name="Text 4"/>
          <p:cNvSpPr/>
          <p:nvPr/>
        </p:nvSpPr>
        <p:spPr>
          <a:xfrm>
            <a:off x="2273975" y="3056930"/>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Objective</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273975" y="3626287"/>
            <a:ext cx="4694158"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Develop a robust NLP model to identify and analyze fake news articles.</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426285" y="2820948"/>
            <a:ext cx="5166122" cy="1752124"/>
          </a:xfrm>
          <a:prstGeom prst="roundRect">
            <a:avLst>
              <a:gd name="adj" fmla="val 5707"/>
            </a:avLst>
          </a:prstGeom>
          <a:solidFill>
            <a:srgbClr val="E1E1EA"/>
          </a:solidFill>
          <a:ln w="13811">
            <a:solidFill>
              <a:srgbClr val="C3C3D5"/>
            </a:solidFill>
            <a:prstDash val="solid"/>
          </a:ln>
        </p:spPr>
      </p:sp>
      <p:sp>
        <p:nvSpPr>
          <p:cNvPr id="9" name="Text 7"/>
          <p:cNvSpPr/>
          <p:nvPr/>
        </p:nvSpPr>
        <p:spPr>
          <a:xfrm>
            <a:off x="7662267" y="3056930"/>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Data Sources</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7662267" y="3626287"/>
            <a:ext cx="4694158"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Collect a diverse dataset of news articles from various sources.</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2000488" y="4829096"/>
            <a:ext cx="5166122" cy="1752124"/>
          </a:xfrm>
          <a:prstGeom prst="roundRect">
            <a:avLst>
              <a:gd name="adj" fmla="val 5707"/>
            </a:avLst>
          </a:prstGeom>
          <a:solidFill>
            <a:srgbClr val="E1E1EA"/>
          </a:solidFill>
          <a:ln w="13811">
            <a:solidFill>
              <a:srgbClr val="C3C3D5"/>
            </a:solidFill>
            <a:prstDash val="solid"/>
          </a:ln>
        </p:spPr>
      </p:sp>
      <p:sp>
        <p:nvSpPr>
          <p:cNvPr id="12" name="Text 10"/>
          <p:cNvSpPr/>
          <p:nvPr/>
        </p:nvSpPr>
        <p:spPr>
          <a:xfrm>
            <a:off x="2273975" y="5031224"/>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NLP Techniques</a:t>
            </a:r>
            <a:endParaRPr lang="en-US" sz="2187" dirty="0">
              <a:latin typeface="Times New Roman" panose="02020603050405020304" pitchFamily="18" charset="0"/>
              <a:cs typeface="Times New Roman" panose="02020603050405020304" pitchFamily="18" charset="0"/>
            </a:endParaRPr>
          </a:p>
        </p:txBody>
      </p:sp>
      <p:sp>
        <p:nvSpPr>
          <p:cNvPr id="14" name="Shape 12"/>
          <p:cNvSpPr/>
          <p:nvPr/>
        </p:nvSpPr>
        <p:spPr>
          <a:xfrm>
            <a:off x="7426285" y="4751546"/>
            <a:ext cx="5166122" cy="1752124"/>
          </a:xfrm>
          <a:prstGeom prst="roundRect">
            <a:avLst>
              <a:gd name="adj" fmla="val 5707"/>
            </a:avLst>
          </a:prstGeom>
          <a:solidFill>
            <a:srgbClr val="E1E1EA"/>
          </a:solidFill>
          <a:ln w="13811">
            <a:solidFill>
              <a:srgbClr val="C3C3D5"/>
            </a:solidFill>
            <a:prstDash val="solid"/>
          </a:ln>
        </p:spPr>
      </p:sp>
      <p:sp>
        <p:nvSpPr>
          <p:cNvPr id="15" name="Text 13"/>
          <p:cNvSpPr/>
          <p:nvPr/>
        </p:nvSpPr>
        <p:spPr>
          <a:xfrm>
            <a:off x="7662267" y="5031224"/>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cs typeface="Times New Roman" panose="02020603050405020304" pitchFamily="18" charset="0"/>
              </a:rPr>
              <a:t>Algorithms</a:t>
            </a:r>
            <a:endParaRPr lang="en-US" sz="2187" dirty="0">
              <a:latin typeface="Times New Roman" panose="02020603050405020304" pitchFamily="18" charset="0"/>
              <a:cs typeface="Times New Roman" panose="02020603050405020304" pitchFamily="18" charset="0"/>
            </a:endParaRPr>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18" name="Text 11">
            <a:extLst>
              <a:ext uri="{FF2B5EF4-FFF2-40B4-BE49-F238E27FC236}">
                <a16:creationId xmlns:a16="http://schemas.microsoft.com/office/drawing/2014/main" id="{A3D96637-E2CE-8E27-7322-7F88E386D89B}"/>
              </a:ext>
            </a:extLst>
          </p:cNvPr>
          <p:cNvSpPr/>
          <p:nvPr/>
        </p:nvSpPr>
        <p:spPr>
          <a:xfrm>
            <a:off x="2273975" y="5530889"/>
            <a:ext cx="4694158"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Apply advanced techniques like sentiment analysis and topic modeling.</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AC34C-6BC7-5D15-3AEA-37F21E1E7D7C}"/>
              </a:ext>
            </a:extLst>
          </p:cNvPr>
          <p:cNvSpPr txBox="1"/>
          <p:nvPr/>
        </p:nvSpPr>
        <p:spPr>
          <a:xfrm>
            <a:off x="853440" y="746642"/>
            <a:ext cx="7315200" cy="743217"/>
          </a:xfrm>
          <a:prstGeom prst="rect">
            <a:avLst/>
          </a:prstGeom>
          <a:noFill/>
        </p:spPr>
        <p:txBody>
          <a:bodyPr wrap="square">
            <a:spAutoFit/>
          </a:bodyPr>
          <a:lstStyle/>
          <a:p>
            <a:pPr marL="0" indent="0">
              <a:lnSpc>
                <a:spcPts val="5468"/>
              </a:lnSpc>
              <a:buNone/>
            </a:pPr>
            <a:r>
              <a:rPr lang="en-US" sz="3600" b="1" kern="0" spc="-131" dirty="0">
                <a:latin typeface="Times New Roman" panose="02020603050405020304" pitchFamily="18" charset="0"/>
                <a:ea typeface="p22-mackinac-pro" pitchFamily="34" charset="-122"/>
                <a:cs typeface="Times New Roman" panose="02020603050405020304" pitchFamily="18" charset="0"/>
              </a:rPr>
              <a:t>Project Workflow: </a:t>
            </a:r>
            <a:endParaRPr lang="en-US"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DFBFC53-8417-BCAB-0417-BCDABE311282}"/>
              </a:ext>
            </a:extLst>
          </p:cNvPr>
          <p:cNvSpPr txBox="1"/>
          <p:nvPr/>
        </p:nvSpPr>
        <p:spPr>
          <a:xfrm>
            <a:off x="548876" y="1913861"/>
            <a:ext cx="10281684" cy="5115311"/>
          </a:xfrm>
          <a:prstGeom prst="rect">
            <a:avLst/>
          </a:prstGeom>
          <a:noFill/>
        </p:spPr>
        <p:txBody>
          <a:bodyPr wrap="square">
            <a:spAutoFit/>
          </a:bodyPr>
          <a:lstStyle/>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Understanding the objectives</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Importing the necessary libraries</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Loading the Dataset</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Data Understanding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Data preprocessing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Exploratory Data Analysis (EDA)</a:t>
            </a:r>
          </a:p>
          <a:p>
            <a:pPr marL="342900" indent="-342900" algn="just">
              <a:lnSpc>
                <a:spcPct val="150000"/>
              </a:lnSpc>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Feature Scaling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Data Visualization</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Model Building </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Model Training and Testing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Times New Roman" panose="02020603050405020304" pitchFamily="18" charset="0"/>
                <a:ea typeface="Arial"/>
                <a:cs typeface="Times New Roman" panose="02020603050405020304" pitchFamily="18" charset="0"/>
                <a:sym typeface="Arial"/>
              </a:rPr>
              <a:t>Model Deployment</a:t>
            </a:r>
          </a:p>
        </p:txBody>
      </p:sp>
    </p:spTree>
    <p:extLst>
      <p:ext uri="{BB962C8B-B14F-4D97-AF65-F5344CB8AC3E}">
        <p14:creationId xmlns:p14="http://schemas.microsoft.com/office/powerpoint/2010/main" val="181502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2021941"/>
            <a:ext cx="7477601" cy="1388745"/>
          </a:xfrm>
          <a:prstGeom prst="rect">
            <a:avLst/>
          </a:prstGeom>
          <a:noFill/>
          <a:ln/>
        </p:spPr>
        <p:txBody>
          <a:bodyPr wrap="square" rtlCol="0" anchor="t"/>
          <a:lstStyle/>
          <a:p>
            <a:pPr marL="0" indent="0">
              <a:lnSpc>
                <a:spcPts val="5468"/>
              </a:lnSpc>
              <a:buNone/>
            </a:pPr>
            <a:r>
              <a:rPr lang="en-US" sz="3600" dirty="0">
                <a:solidFill>
                  <a:srgbClr val="1B1B27"/>
                </a:solidFill>
                <a:latin typeface="Times New Roman" panose="02020603050405020304" pitchFamily="18" charset="0"/>
                <a:ea typeface="Raleway" pitchFamily="34" charset="-122"/>
                <a:cs typeface="Times New Roman" panose="02020603050405020304" pitchFamily="18" charset="0"/>
              </a:rPr>
              <a:t>Fake News Detection and Analysis</a:t>
            </a:r>
            <a:endParaRPr lang="en-US" sz="3600" dirty="0">
              <a:latin typeface="Times New Roman" panose="02020603050405020304" pitchFamily="18" charset="0"/>
              <a:cs typeface="Times New Roman" panose="02020603050405020304" pitchFamily="18" charset="0"/>
            </a:endParaRPr>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2400" dirty="0">
                <a:solidFill>
                  <a:srgbClr val="3C3939"/>
                </a:solidFill>
                <a:latin typeface="Times New Roman" panose="02020603050405020304" pitchFamily="18" charset="0"/>
                <a:ea typeface="Roboto" pitchFamily="34" charset="-122"/>
                <a:cs typeface="Times New Roman" panose="02020603050405020304" pitchFamily="18" charset="0"/>
              </a:rPr>
              <a:t>Fake news refers to fabricated or misleading information presented as factual news. NLP techniques can be used to identify patterns and linguistic cues that distinguish fake news from real news. Analyzing fake news helps in understanding the spread and impact of misinformation.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2394466"/>
            <a:ext cx="912114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Data Collection and Pre-processing</a:t>
            </a:r>
            <a:endParaRPr lang="en-US" sz="4374" dirty="0"/>
          </a:p>
        </p:txBody>
      </p:sp>
      <p:sp>
        <p:nvSpPr>
          <p:cNvPr id="5" name="Text 3"/>
          <p:cNvSpPr/>
          <p:nvPr/>
        </p:nvSpPr>
        <p:spPr>
          <a:xfrm>
            <a:off x="2037993" y="3644265"/>
            <a:ext cx="2221944"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Data Sources</a:t>
            </a:r>
            <a:endParaRPr lang="en-US" sz="2187" dirty="0"/>
          </a:p>
        </p:txBody>
      </p:sp>
      <p:sp>
        <p:nvSpPr>
          <p:cNvPr id="6" name="Text 4"/>
          <p:cNvSpPr/>
          <p:nvPr/>
        </p:nvSpPr>
        <p:spPr>
          <a:xfrm>
            <a:off x="2037993" y="4213622"/>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Collect a wide range of news articles from social media, news websites, and online platforms.</a:t>
            </a:r>
            <a:endParaRPr lang="en-US" sz="1750" dirty="0"/>
          </a:p>
        </p:txBody>
      </p:sp>
      <p:sp>
        <p:nvSpPr>
          <p:cNvPr id="7" name="Text 5"/>
          <p:cNvSpPr/>
          <p:nvPr/>
        </p:nvSpPr>
        <p:spPr>
          <a:xfrm>
            <a:off x="5743932" y="3644265"/>
            <a:ext cx="2221944"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Data Cleaning</a:t>
            </a:r>
            <a:endParaRPr lang="en-US" sz="2187" dirty="0"/>
          </a:p>
        </p:txBody>
      </p:sp>
      <p:sp>
        <p:nvSpPr>
          <p:cNvPr id="8" name="Text 6"/>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Remove irrelevant content, correct spelling errors, and standardize the format of the collected articles.</a:t>
            </a:r>
            <a:endParaRPr lang="en-US" sz="1750" dirty="0"/>
          </a:p>
        </p:txBody>
      </p:sp>
      <p:sp>
        <p:nvSpPr>
          <p:cNvPr id="9" name="Text 7"/>
          <p:cNvSpPr/>
          <p:nvPr/>
        </p:nvSpPr>
        <p:spPr>
          <a:xfrm>
            <a:off x="9449872" y="3644265"/>
            <a:ext cx="2499360"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Text Pre-processing</a:t>
            </a:r>
            <a:endParaRPr lang="en-US" sz="2187" dirty="0"/>
          </a:p>
        </p:txBody>
      </p:sp>
      <p:sp>
        <p:nvSpPr>
          <p:cNvPr id="10" name="Text 8"/>
          <p:cNvSpPr/>
          <p:nvPr/>
        </p:nvSpPr>
        <p:spPr>
          <a:xfrm>
            <a:off x="9449872" y="4213622"/>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Tokenize, lemmatize, and remove stop words to prepare the text data for further analysis.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1392555"/>
            <a:ext cx="745236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Model Selection and Training</a:t>
            </a:r>
            <a:endParaRPr lang="en-US" sz="4374" dirty="0"/>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2606040"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Supervised Learning</a:t>
            </a:r>
            <a:endParaRPr lang="en-US" sz="2187" dirty="0"/>
          </a:p>
        </p:txBody>
      </p:sp>
      <p:sp>
        <p:nvSpPr>
          <p:cNvPr id="7" name="Text 4"/>
          <p:cNvSpPr/>
          <p:nvPr/>
        </p:nvSpPr>
        <p:spPr>
          <a:xfrm>
            <a:off x="2037993" y="5415201"/>
            <a:ext cx="3295888"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Train a classification model using labeled data to distinguish between fake and real news.</a:t>
            </a:r>
            <a:endParaRPr lang="en-US" sz="1750" dirty="0"/>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2221944"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Deep Learning</a:t>
            </a:r>
            <a:endParaRPr lang="en-US" sz="2187" dirty="0"/>
          </a:p>
        </p:txBody>
      </p:sp>
      <p:sp>
        <p:nvSpPr>
          <p:cNvPr id="10" name="Text 6"/>
          <p:cNvSpPr/>
          <p:nvPr/>
        </p:nvSpPr>
        <p:spPr>
          <a:xfrm>
            <a:off x="5667137" y="5415320"/>
            <a:ext cx="3296007"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Explore the use of deep neural networks for more accurate fake news detection.</a:t>
            </a:r>
            <a:endParaRPr lang="en-US" sz="1750" dirty="0"/>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Model Evaluation</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Assess the performance of the trained models using evaluation metrics like accuracy, precision, and recall.</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89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712589"/>
            <a:ext cx="581406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Evaluation and Results</a:t>
            </a:r>
            <a:endParaRPr lang="en-US" sz="4374" dirty="0"/>
          </a:p>
        </p:txBody>
      </p:sp>
      <p:sp>
        <p:nvSpPr>
          <p:cNvPr id="6" name="Shape 3"/>
          <p:cNvSpPr/>
          <p:nvPr/>
        </p:nvSpPr>
        <p:spPr>
          <a:xfrm>
            <a:off x="1144310" y="1740218"/>
            <a:ext cx="44410" cy="5776793"/>
          </a:xfrm>
          <a:prstGeom prst="rect">
            <a:avLst/>
          </a:prstGeom>
          <a:solidFill>
            <a:srgbClr val="C3C3D5"/>
          </a:solidFill>
          <a:ln/>
        </p:spPr>
      </p:sp>
      <p:sp>
        <p:nvSpPr>
          <p:cNvPr id="7" name="Shape 4"/>
          <p:cNvSpPr/>
          <p:nvPr/>
        </p:nvSpPr>
        <p:spPr>
          <a:xfrm>
            <a:off x="1416427" y="2141518"/>
            <a:ext cx="777597" cy="44410"/>
          </a:xfrm>
          <a:prstGeom prst="rect">
            <a:avLst/>
          </a:prstGeom>
          <a:solidFill>
            <a:srgbClr val="C3C3D5"/>
          </a:solidFill>
          <a:ln/>
        </p:spPr>
      </p:sp>
      <p:sp>
        <p:nvSpPr>
          <p:cNvPr id="8" name="Shape 5"/>
          <p:cNvSpPr/>
          <p:nvPr/>
        </p:nvSpPr>
        <p:spPr>
          <a:xfrm>
            <a:off x="916484" y="1913811"/>
            <a:ext cx="499943" cy="499943"/>
          </a:xfrm>
          <a:prstGeom prst="roundRect">
            <a:avLst>
              <a:gd name="adj" fmla="val 20000"/>
            </a:avLst>
          </a:prstGeom>
          <a:solidFill>
            <a:srgbClr val="E1E1EA"/>
          </a:solidFill>
          <a:ln w="13811">
            <a:solidFill>
              <a:srgbClr val="C3C3D5"/>
            </a:solidFill>
            <a:prstDash val="solid"/>
          </a:ln>
        </p:spPr>
      </p:sp>
      <p:sp>
        <p:nvSpPr>
          <p:cNvPr id="9" name="Text 6"/>
          <p:cNvSpPr/>
          <p:nvPr/>
        </p:nvSpPr>
        <p:spPr>
          <a:xfrm>
            <a:off x="1094006" y="1955483"/>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10" name="Text 7"/>
          <p:cNvSpPr/>
          <p:nvPr/>
        </p:nvSpPr>
        <p:spPr>
          <a:xfrm>
            <a:off x="2388513" y="1962388"/>
            <a:ext cx="252222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Training and Testing</a:t>
            </a:r>
            <a:endParaRPr lang="en-US" sz="2187" dirty="0"/>
          </a:p>
        </p:txBody>
      </p:sp>
      <p:sp>
        <p:nvSpPr>
          <p:cNvPr id="11" name="Text 8"/>
          <p:cNvSpPr/>
          <p:nvPr/>
        </p:nvSpPr>
        <p:spPr>
          <a:xfrm>
            <a:off x="2388513" y="2531745"/>
            <a:ext cx="7751088" cy="355402"/>
          </a:xfrm>
          <a:prstGeom prst="rect">
            <a:avLst/>
          </a:prstGeom>
          <a:noFill/>
          <a:ln/>
        </p:spPr>
        <p:txBody>
          <a:bodyPr wrap="non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Split the dataset into training and testing sets to evaluate model performance.</a:t>
            </a:r>
            <a:endParaRPr lang="en-US" sz="1750" dirty="0"/>
          </a:p>
        </p:txBody>
      </p:sp>
      <p:sp>
        <p:nvSpPr>
          <p:cNvPr id="12" name="Shape 9"/>
          <p:cNvSpPr/>
          <p:nvPr/>
        </p:nvSpPr>
        <p:spPr>
          <a:xfrm>
            <a:off x="1416427" y="4141172"/>
            <a:ext cx="777597" cy="44410"/>
          </a:xfrm>
          <a:prstGeom prst="rect">
            <a:avLst/>
          </a:prstGeom>
          <a:solidFill>
            <a:srgbClr val="C3C3D5"/>
          </a:solidFill>
          <a:ln/>
        </p:spPr>
      </p:sp>
      <p:sp>
        <p:nvSpPr>
          <p:cNvPr id="13" name="Shape 10"/>
          <p:cNvSpPr/>
          <p:nvPr/>
        </p:nvSpPr>
        <p:spPr>
          <a:xfrm>
            <a:off x="916484" y="3913465"/>
            <a:ext cx="499943" cy="499943"/>
          </a:xfrm>
          <a:prstGeom prst="roundRect">
            <a:avLst>
              <a:gd name="adj" fmla="val 20000"/>
            </a:avLst>
          </a:prstGeom>
          <a:solidFill>
            <a:srgbClr val="E1E1EA"/>
          </a:solidFill>
          <a:ln w="13811">
            <a:solidFill>
              <a:srgbClr val="C3C3D5"/>
            </a:solidFill>
            <a:prstDash val="solid"/>
          </a:ln>
        </p:spPr>
      </p:sp>
      <p:sp>
        <p:nvSpPr>
          <p:cNvPr id="14" name="Text 11"/>
          <p:cNvSpPr/>
          <p:nvPr/>
        </p:nvSpPr>
        <p:spPr>
          <a:xfrm>
            <a:off x="1078766" y="3955137"/>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5" name="Text 12"/>
          <p:cNvSpPr/>
          <p:nvPr/>
        </p:nvSpPr>
        <p:spPr>
          <a:xfrm>
            <a:off x="2388513" y="3962043"/>
            <a:ext cx="265176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Performance Metrics</a:t>
            </a:r>
            <a:endParaRPr lang="en-US" sz="2187" dirty="0"/>
          </a:p>
        </p:txBody>
      </p:sp>
      <p:sp>
        <p:nvSpPr>
          <p:cNvPr id="16" name="Text 13"/>
          <p:cNvSpPr/>
          <p:nvPr/>
        </p:nvSpPr>
        <p:spPr>
          <a:xfrm>
            <a:off x="2388513" y="4531400"/>
            <a:ext cx="7751088" cy="355402"/>
          </a:xfrm>
          <a:prstGeom prst="rect">
            <a:avLst/>
          </a:prstGeom>
          <a:noFill/>
          <a:ln/>
        </p:spPr>
        <p:txBody>
          <a:bodyPr wrap="non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Measure the accuracy, precision, recall, and F1-score of the developed models.</a:t>
            </a:r>
            <a:endParaRPr lang="en-US" sz="1750" dirty="0"/>
          </a:p>
        </p:txBody>
      </p:sp>
      <p:sp>
        <p:nvSpPr>
          <p:cNvPr id="17" name="Shape 14"/>
          <p:cNvSpPr/>
          <p:nvPr/>
        </p:nvSpPr>
        <p:spPr>
          <a:xfrm>
            <a:off x="1416427" y="6140827"/>
            <a:ext cx="777597" cy="44410"/>
          </a:xfrm>
          <a:prstGeom prst="rect">
            <a:avLst/>
          </a:prstGeom>
          <a:solidFill>
            <a:srgbClr val="C3C3D5"/>
          </a:solidFill>
          <a:ln/>
        </p:spPr>
      </p:sp>
      <p:sp>
        <p:nvSpPr>
          <p:cNvPr id="18" name="Shape 15"/>
          <p:cNvSpPr/>
          <p:nvPr/>
        </p:nvSpPr>
        <p:spPr>
          <a:xfrm>
            <a:off x="916484" y="5913120"/>
            <a:ext cx="499943" cy="499943"/>
          </a:xfrm>
          <a:prstGeom prst="roundRect">
            <a:avLst>
              <a:gd name="adj" fmla="val 20000"/>
            </a:avLst>
          </a:prstGeom>
          <a:solidFill>
            <a:srgbClr val="E1E1EA"/>
          </a:solidFill>
          <a:ln w="13811">
            <a:solidFill>
              <a:srgbClr val="C3C3D5"/>
            </a:solidFill>
            <a:prstDash val="solid"/>
          </a:ln>
        </p:spPr>
      </p:sp>
      <p:sp>
        <p:nvSpPr>
          <p:cNvPr id="19" name="Text 16"/>
          <p:cNvSpPr/>
          <p:nvPr/>
        </p:nvSpPr>
        <p:spPr>
          <a:xfrm>
            <a:off x="1074956" y="5954792"/>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20" name="Text 17"/>
          <p:cNvSpPr/>
          <p:nvPr/>
        </p:nvSpPr>
        <p:spPr>
          <a:xfrm>
            <a:off x="2388513" y="5961698"/>
            <a:ext cx="2221944"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Comparison</a:t>
            </a:r>
            <a:endParaRPr lang="en-US" sz="2187" dirty="0"/>
          </a:p>
        </p:txBody>
      </p:sp>
      <p:sp>
        <p:nvSpPr>
          <p:cNvPr id="21" name="Text 18"/>
          <p:cNvSpPr/>
          <p:nvPr/>
        </p:nvSpPr>
        <p:spPr>
          <a:xfrm>
            <a:off x="2388513" y="6531054"/>
            <a:ext cx="7751088"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Compare the performance of different models and identify the most effective approach to fake news detection.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3012281"/>
            <a:ext cx="728472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Conclusion and Future Work</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Our project showcased the power of NLP in tackling the challenging task of fake news detection and analysis. Moving forward, we aim to refine our models, expand the dataset, and explore real-time fake news detection.</a:t>
            </a:r>
            <a:endParaRPr lang="en-US" sz="1750" dirty="0"/>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Introduction to Natural Language Processing</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Natural Language Processing (NLP) is a branch of artificial intelligence that focuses on the interaction between computers and human language. It involves extracting meaning from text and enables machines to understand and interpret human language.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5B3AF26-E8F9-1E44-F7F4-182ED8D71304}"/>
              </a:ext>
            </a:extLst>
          </p:cNvPr>
          <p:cNvGraphicFramePr/>
          <p:nvPr>
            <p:extLst>
              <p:ext uri="{D42A27DB-BD31-4B8C-83A1-F6EECF244321}">
                <p14:modId xmlns:p14="http://schemas.microsoft.com/office/powerpoint/2010/main" val="4132894325"/>
              </p:ext>
            </p:extLst>
          </p:nvPr>
        </p:nvGraphicFramePr>
        <p:xfrm>
          <a:off x="949842" y="1023088"/>
          <a:ext cx="9512595"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483B97F-F014-51FF-29AD-9C1AFCD92AAF}"/>
              </a:ext>
            </a:extLst>
          </p:cNvPr>
          <p:cNvSpPr txBox="1"/>
          <p:nvPr/>
        </p:nvSpPr>
        <p:spPr>
          <a:xfrm>
            <a:off x="6113721" y="359376"/>
            <a:ext cx="3848986" cy="741550"/>
          </a:xfrm>
          <a:prstGeom prst="rect">
            <a:avLst/>
          </a:prstGeom>
          <a:noFill/>
        </p:spPr>
        <p:txBody>
          <a:bodyPr wrap="square">
            <a:spAutoFit/>
          </a:bodyPr>
          <a:lstStyle/>
          <a:p>
            <a:pPr marL="0" indent="0">
              <a:lnSpc>
                <a:spcPts val="5468"/>
              </a:lnSpc>
              <a:buNone/>
            </a:pPr>
            <a:r>
              <a:rPr lang="en-US" sz="4000" b="1" dirty="0">
                <a:solidFill>
                  <a:srgbClr val="1B1B27"/>
                </a:solidFill>
                <a:latin typeface="Times New Roman" panose="02020603050405020304" pitchFamily="18" charset="0"/>
                <a:ea typeface="Raleway" pitchFamily="34" charset="-122"/>
                <a:cs typeface="Times New Roman" panose="02020603050405020304" pitchFamily="18" charset="0"/>
              </a:rPr>
              <a:t>Contents</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16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829DB72-F8DD-16DC-9387-37D6DB25C03D}"/>
              </a:ext>
            </a:extLst>
          </p:cNvPr>
          <p:cNvGraphicFramePr/>
          <p:nvPr>
            <p:extLst>
              <p:ext uri="{D42A27DB-BD31-4B8C-83A1-F6EECF244321}">
                <p14:modId xmlns:p14="http://schemas.microsoft.com/office/powerpoint/2010/main" val="925943378"/>
              </p:ext>
            </p:extLst>
          </p:nvPr>
        </p:nvGraphicFramePr>
        <p:xfrm>
          <a:off x="1970567" y="1658679"/>
          <a:ext cx="11128745" cy="6270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97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EAB843-D165-3D9A-819F-6E2B0BC2D1F1}"/>
              </a:ext>
            </a:extLst>
          </p:cNvPr>
          <p:cNvSpPr txBox="1"/>
          <p:nvPr/>
        </p:nvSpPr>
        <p:spPr>
          <a:xfrm>
            <a:off x="5645889" y="742149"/>
            <a:ext cx="3848986" cy="741550"/>
          </a:xfrm>
          <a:prstGeom prst="rect">
            <a:avLst/>
          </a:prstGeom>
          <a:noFill/>
        </p:spPr>
        <p:txBody>
          <a:bodyPr wrap="square">
            <a:spAutoFit/>
          </a:bodyPr>
          <a:lstStyle/>
          <a:p>
            <a:pPr marL="0" indent="0">
              <a:lnSpc>
                <a:spcPts val="5468"/>
              </a:lnSpc>
              <a:buNone/>
            </a:pPr>
            <a:r>
              <a:rPr lang="en-US" sz="4000" b="1" dirty="0">
                <a:solidFill>
                  <a:srgbClr val="1B1B27"/>
                </a:solidFill>
                <a:latin typeface="Times New Roman" panose="02020603050405020304" pitchFamily="18" charset="0"/>
                <a:cs typeface="Times New Roman" panose="02020603050405020304" pitchFamily="18" charset="0"/>
              </a:rPr>
              <a:t>Abstract</a:t>
            </a:r>
            <a:endParaRPr lang="en-US" sz="4000" b="1" dirty="0">
              <a:latin typeface="Times New Roman" panose="02020603050405020304" pitchFamily="18" charset="0"/>
              <a:cs typeface="Times New Roman" panose="02020603050405020304" pitchFamily="18" charset="0"/>
            </a:endParaRPr>
          </a:p>
        </p:txBody>
      </p:sp>
      <p:pic>
        <p:nvPicPr>
          <p:cNvPr id="2052" name="Picture 4" descr="Meet the fake news crusaders busting social media myths, one story at a  time - India Today">
            <a:extLst>
              <a:ext uri="{FF2B5EF4-FFF2-40B4-BE49-F238E27FC236}">
                <a16:creationId xmlns:a16="http://schemas.microsoft.com/office/drawing/2014/main" id="{E6C3CC44-3485-43EB-71D9-988A30E62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1701800"/>
            <a:ext cx="4470400" cy="4544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53EF91-DD53-0A54-203F-E38AF1D8F0CF}"/>
              </a:ext>
            </a:extLst>
          </p:cNvPr>
          <p:cNvSpPr txBox="1"/>
          <p:nvPr/>
        </p:nvSpPr>
        <p:spPr>
          <a:xfrm>
            <a:off x="812800" y="1852724"/>
            <a:ext cx="7579360" cy="3477875"/>
          </a:xfrm>
          <a:prstGeom prst="rect">
            <a:avLst/>
          </a:prstGeom>
          <a:noFill/>
        </p:spPr>
        <p:txBody>
          <a:bodyPr wrap="square">
            <a:spAutoFit/>
          </a:body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Daily events have typically been reported by mass media sources, particularly the news portals and social media.</a:t>
            </a:r>
          </a:p>
          <a:p>
            <a:pPr marL="0" indent="0">
              <a:buFont typeface="Arial"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dirty="0">
                <a:latin typeface="Times New Roman" panose="02020603050405020304" pitchFamily="18" charset="0"/>
                <a:cs typeface="Times New Roman" panose="02020603050405020304" pitchFamily="18" charset="0"/>
              </a:rPr>
              <a:t>The dependability of information on the internet has become a critical issue in modern life in recent years.</a:t>
            </a:r>
          </a:p>
          <a:p>
            <a:pPr marL="0" indent="0">
              <a:buFont typeface="Arial"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dirty="0">
                <a:latin typeface="Times New Roman" panose="02020603050405020304" pitchFamily="18" charset="0"/>
                <a:cs typeface="Times New Roman" panose="02020603050405020304" pitchFamily="18" charset="0"/>
              </a:rPr>
              <a:t>Fake news on social media and the internet is influencing people to the point that it needs to be stopped.</a:t>
            </a:r>
          </a:p>
          <a:p>
            <a:pPr marL="0" indent="0">
              <a:buFont typeface="Arial"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itchFamily="34" charset="0"/>
              <a:buNone/>
            </a:pPr>
            <a:r>
              <a:rPr lang="en-US" sz="2000" dirty="0">
                <a:latin typeface="Times New Roman" panose="02020603050405020304" pitchFamily="18" charset="0"/>
                <a:cs typeface="Times New Roman" panose="02020603050405020304" pitchFamily="18" charset="0"/>
              </a:rPr>
              <a:t>Our goal is to develop a reliable model that classifies a given information is either fake or true.</a:t>
            </a:r>
          </a:p>
        </p:txBody>
      </p:sp>
    </p:spTree>
    <p:extLst>
      <p:ext uri="{BB962C8B-B14F-4D97-AF65-F5344CB8AC3E}">
        <p14:creationId xmlns:p14="http://schemas.microsoft.com/office/powerpoint/2010/main" val="218509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E76A6A7-10A3-F8D0-1D6B-9CF60B81D388}"/>
              </a:ext>
            </a:extLst>
          </p:cNvPr>
          <p:cNvSpPr txBox="1">
            <a:spLocks/>
          </p:cNvSpPr>
          <p:nvPr/>
        </p:nvSpPr>
        <p:spPr>
          <a:xfrm>
            <a:off x="1265274" y="1724335"/>
            <a:ext cx="8197703" cy="568682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latin typeface="Times New Roman" panose="02020603050405020304" pitchFamily="18" charset="0"/>
                <a:cs typeface="Times New Roman" panose="02020603050405020304" pitchFamily="18" charset="0"/>
              </a:rPr>
              <a:t>According to the fact-checking website, </a:t>
            </a:r>
            <a:r>
              <a:rPr lang="en-US" sz="2400" dirty="0">
                <a:latin typeface="Times New Roman" panose="02020603050405020304" pitchFamily="18" charset="0"/>
                <a:cs typeface="Times New Roman" panose="02020603050405020304" pitchFamily="18" charset="0"/>
                <a:hlinkClick r:id="rId2"/>
              </a:rPr>
              <a:t>Politifact</a:t>
            </a:r>
            <a:r>
              <a:rPr lang="en-US" sz="2400" dirty="0">
                <a:latin typeface="Times New Roman" panose="02020603050405020304" pitchFamily="18" charset="0"/>
                <a:cs typeface="Times New Roman" panose="02020603050405020304" pitchFamily="18" charset="0"/>
              </a:rPr>
              <a:t>, </a:t>
            </a:r>
          </a:p>
          <a:p>
            <a:pPr marL="0" indent="0">
              <a:buFont typeface="Arial" pitchFamily="34" charset="0"/>
              <a:buNone/>
            </a:pPr>
            <a:r>
              <a:rPr lang="en-US" sz="2400" dirty="0">
                <a:latin typeface="Times New Roman" panose="02020603050405020304" pitchFamily="18" charset="0"/>
                <a:cs typeface="Times New Roman" panose="02020603050405020304" pitchFamily="18" charset="0"/>
              </a:rPr>
              <a:t>"Fake news is made-up stuff, masterfully manipulated to look like credible journalistic reports that are easily spread online to large audiences willing to believe the fictions and spread the word.“</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6808D4-E32D-1F6D-743B-E546E60C279D}"/>
              </a:ext>
            </a:extLst>
          </p:cNvPr>
          <p:cNvSpPr txBox="1"/>
          <p:nvPr/>
        </p:nvSpPr>
        <p:spPr>
          <a:xfrm>
            <a:off x="1265274" y="818439"/>
            <a:ext cx="3338624" cy="727507"/>
          </a:xfrm>
          <a:prstGeom prst="rect">
            <a:avLst/>
          </a:prstGeom>
          <a:noFill/>
        </p:spPr>
        <p:txBody>
          <a:bodyPr wrap="square">
            <a:spAutoFit/>
          </a:bodyPr>
          <a:lstStyle/>
          <a:p>
            <a:pPr marL="0" indent="0">
              <a:lnSpc>
                <a:spcPts val="5468"/>
              </a:lnSpc>
              <a:buNone/>
            </a:pPr>
            <a:r>
              <a:rPr lang="en-US" sz="3200" b="1" dirty="0">
                <a:solidFill>
                  <a:srgbClr val="1B1B27"/>
                </a:solidFill>
                <a:latin typeface="Times New Roman" panose="02020603050405020304" pitchFamily="18" charset="0"/>
                <a:ea typeface="Raleway" pitchFamily="34" charset="-122"/>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97BDFD-48FE-A70C-0576-2E74444BED38}"/>
              </a:ext>
            </a:extLst>
          </p:cNvPr>
          <p:cNvSpPr txBox="1"/>
          <p:nvPr/>
        </p:nvSpPr>
        <p:spPr>
          <a:xfrm>
            <a:off x="1265274" y="3778368"/>
            <a:ext cx="7315200" cy="1528624"/>
          </a:xfrm>
          <a:prstGeom prst="rect">
            <a:avLst/>
          </a:prstGeom>
          <a:noFill/>
        </p:spPr>
        <p:txBody>
          <a:bodyPr wrap="square">
            <a:spAutoFit/>
          </a:bodyPr>
          <a:lstStyle/>
          <a:p>
            <a:pPr marL="0" indent="0">
              <a:lnSpc>
                <a:spcPts val="2799"/>
              </a:lnSpc>
              <a:buNone/>
            </a:pPr>
            <a:endParaRPr lang="en-US" sz="2400" dirty="0">
              <a:solidFill>
                <a:srgbClr val="3C3939"/>
              </a:solidFill>
              <a:latin typeface="Times New Roman" panose="02020603050405020304" pitchFamily="18" charset="0"/>
              <a:ea typeface="Roboto" pitchFamily="34" charset="-122"/>
              <a:cs typeface="Times New Roman" panose="02020603050405020304" pitchFamily="18" charset="0"/>
            </a:endParaRPr>
          </a:p>
          <a:p>
            <a:pPr marL="0" indent="0">
              <a:lnSpc>
                <a:spcPts val="2799"/>
              </a:lnSpc>
              <a:buNone/>
            </a:pPr>
            <a:r>
              <a:rPr lang="en-US" sz="2400" dirty="0">
                <a:solidFill>
                  <a:srgbClr val="3C3939"/>
                </a:solidFill>
                <a:latin typeface="Times New Roman" panose="02020603050405020304" pitchFamily="18" charset="0"/>
                <a:ea typeface="Roboto" pitchFamily="34" charset="-122"/>
                <a:cs typeface="Times New Roman" panose="02020603050405020304" pitchFamily="18" charset="0"/>
              </a:rPr>
              <a:t>Now more than ever, it's vital to differentiate between real and fake news. Let's explore the key characteristics and methods to detect misleading information.</a:t>
            </a:r>
            <a:endParaRPr lang="en-US" sz="2400" dirty="0">
              <a:latin typeface="Times New Roman" panose="02020603050405020304" pitchFamily="18" charset="0"/>
              <a:cs typeface="Times New Roman" panose="02020603050405020304" pitchFamily="18" charset="0"/>
            </a:endParaRPr>
          </a:p>
        </p:txBody>
      </p:sp>
      <p:pic>
        <p:nvPicPr>
          <p:cNvPr id="1028" name="Picture 4" descr="Fake News (What's the Issue?) by Jackson, Tom">
            <a:extLst>
              <a:ext uri="{FF2B5EF4-FFF2-40B4-BE49-F238E27FC236}">
                <a16:creationId xmlns:a16="http://schemas.microsoft.com/office/drawing/2014/main" id="{71C1753E-C454-E44E-4DFA-B36E96A15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2465" y="0"/>
            <a:ext cx="5007935" cy="800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506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0">
            <a:extLst>
              <a:ext uri="{FF2B5EF4-FFF2-40B4-BE49-F238E27FC236}">
                <a16:creationId xmlns:a16="http://schemas.microsoft.com/office/drawing/2014/main" id="{79BA7F1D-BE60-F17A-87B1-80F254CDDC4E}"/>
              </a:ext>
            </a:extLst>
          </p:cNvPr>
          <p:cNvSpPr/>
          <p:nvPr/>
        </p:nvSpPr>
        <p:spPr>
          <a:xfrm>
            <a:off x="0" y="0"/>
            <a:ext cx="14630400" cy="8229600"/>
          </a:xfrm>
          <a:prstGeom prst="rect">
            <a:avLst/>
          </a:prstGeom>
          <a:solidFill>
            <a:srgbClr val="ECECF3"/>
          </a:solidFill>
          <a:ln/>
        </p:spPr>
      </p:sp>
      <p:sp>
        <p:nvSpPr>
          <p:cNvPr id="22" name="Shape 1">
            <a:extLst>
              <a:ext uri="{FF2B5EF4-FFF2-40B4-BE49-F238E27FC236}">
                <a16:creationId xmlns:a16="http://schemas.microsoft.com/office/drawing/2014/main" id="{B03EFCB5-0C29-4CB0-2979-EAE0049F3D18}"/>
              </a:ext>
            </a:extLst>
          </p:cNvPr>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23" name="Image 0" descr="preencoded.png">
            <a:extLst>
              <a:ext uri="{FF2B5EF4-FFF2-40B4-BE49-F238E27FC236}">
                <a16:creationId xmlns:a16="http://schemas.microsoft.com/office/drawing/2014/main" id="{19890960-989D-DD99-BD81-5A91DF5E2F94}"/>
              </a:ext>
            </a:extLst>
          </p:cNvPr>
          <p:cNvPicPr>
            <a:picLocks noChangeAspect="1"/>
          </p:cNvPicPr>
          <p:nvPr/>
        </p:nvPicPr>
        <p:blipFill>
          <a:blip r:embed="rId2"/>
          <a:stretch>
            <a:fillRect/>
          </a:stretch>
        </p:blipFill>
        <p:spPr>
          <a:xfrm>
            <a:off x="0" y="0"/>
            <a:ext cx="14630400" cy="2777490"/>
          </a:xfrm>
          <a:prstGeom prst="rect">
            <a:avLst/>
          </a:prstGeom>
        </p:spPr>
      </p:pic>
      <p:sp>
        <p:nvSpPr>
          <p:cNvPr id="24" name="Text 2">
            <a:extLst>
              <a:ext uri="{FF2B5EF4-FFF2-40B4-BE49-F238E27FC236}">
                <a16:creationId xmlns:a16="http://schemas.microsoft.com/office/drawing/2014/main" id="{D68EE188-6DF6-5348-DF22-EC48DADB6D85}"/>
              </a:ext>
            </a:extLst>
          </p:cNvPr>
          <p:cNvSpPr/>
          <p:nvPr/>
        </p:nvSpPr>
        <p:spPr>
          <a:xfrm>
            <a:off x="2037993" y="3517940"/>
            <a:ext cx="598932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Types of News Sources</a:t>
            </a:r>
            <a:endParaRPr lang="en-US" sz="4374" dirty="0">
              <a:latin typeface="Times New Roman" panose="02020603050405020304" pitchFamily="18" charset="0"/>
              <a:cs typeface="Times New Roman" panose="02020603050405020304" pitchFamily="18" charset="0"/>
            </a:endParaRPr>
          </a:p>
        </p:txBody>
      </p:sp>
      <p:sp>
        <p:nvSpPr>
          <p:cNvPr id="25" name="Shape 3">
            <a:extLst>
              <a:ext uri="{FF2B5EF4-FFF2-40B4-BE49-F238E27FC236}">
                <a16:creationId xmlns:a16="http://schemas.microsoft.com/office/drawing/2014/main" id="{170A8FC0-955C-2FDE-1EAF-95FC3161DE58}"/>
              </a:ext>
            </a:extLst>
          </p:cNvPr>
          <p:cNvSpPr/>
          <p:nvPr/>
        </p:nvSpPr>
        <p:spPr>
          <a:xfrm>
            <a:off x="2037993" y="4719161"/>
            <a:ext cx="499943" cy="499943"/>
          </a:xfrm>
          <a:prstGeom prst="roundRect">
            <a:avLst>
              <a:gd name="adj" fmla="val 20000"/>
            </a:avLst>
          </a:prstGeom>
          <a:solidFill>
            <a:srgbClr val="E1E1EA"/>
          </a:solidFill>
          <a:ln w="13811">
            <a:solidFill>
              <a:srgbClr val="C3C3D5"/>
            </a:solidFill>
            <a:prstDash val="solid"/>
          </a:ln>
        </p:spPr>
      </p:sp>
      <p:sp>
        <p:nvSpPr>
          <p:cNvPr id="26" name="Text 4">
            <a:extLst>
              <a:ext uri="{FF2B5EF4-FFF2-40B4-BE49-F238E27FC236}">
                <a16:creationId xmlns:a16="http://schemas.microsoft.com/office/drawing/2014/main" id="{45EE4912-3088-105C-88BB-639BCE0E3C7E}"/>
              </a:ext>
            </a:extLst>
          </p:cNvPr>
          <p:cNvSpPr/>
          <p:nvPr/>
        </p:nvSpPr>
        <p:spPr>
          <a:xfrm>
            <a:off x="2215515" y="4760833"/>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27" name="Text 5">
            <a:extLst>
              <a:ext uri="{FF2B5EF4-FFF2-40B4-BE49-F238E27FC236}">
                <a16:creationId xmlns:a16="http://schemas.microsoft.com/office/drawing/2014/main" id="{263C2D94-B320-6383-D657-11ECAC7182D0}"/>
              </a:ext>
            </a:extLst>
          </p:cNvPr>
          <p:cNvSpPr/>
          <p:nvPr/>
        </p:nvSpPr>
        <p:spPr>
          <a:xfrm>
            <a:off x="2760107" y="4795480"/>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Mainstream News Outlets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28" name="Text 6">
            <a:extLst>
              <a:ext uri="{FF2B5EF4-FFF2-40B4-BE49-F238E27FC236}">
                <a16:creationId xmlns:a16="http://schemas.microsoft.com/office/drawing/2014/main" id="{FFC4334E-933B-AB79-D9DC-803E487F0C84}"/>
              </a:ext>
            </a:extLst>
          </p:cNvPr>
          <p:cNvSpPr/>
          <p:nvPr/>
        </p:nvSpPr>
        <p:spPr>
          <a:xfrm>
            <a:off x="2760107" y="5712023"/>
            <a:ext cx="2647950" cy="1777008"/>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Established media organizations with a reputation for fact-checking and journalistic ethics.</a:t>
            </a:r>
            <a:endParaRPr lang="en-US" sz="1750" dirty="0">
              <a:latin typeface="Times New Roman" panose="02020603050405020304" pitchFamily="18" charset="0"/>
              <a:cs typeface="Times New Roman" panose="02020603050405020304" pitchFamily="18" charset="0"/>
            </a:endParaRPr>
          </a:p>
        </p:txBody>
      </p:sp>
      <p:sp>
        <p:nvSpPr>
          <p:cNvPr id="29" name="Shape 7">
            <a:extLst>
              <a:ext uri="{FF2B5EF4-FFF2-40B4-BE49-F238E27FC236}">
                <a16:creationId xmlns:a16="http://schemas.microsoft.com/office/drawing/2014/main" id="{CA8408BC-C868-A5D0-4393-9A30745A7470}"/>
              </a:ext>
            </a:extLst>
          </p:cNvPr>
          <p:cNvSpPr/>
          <p:nvPr/>
        </p:nvSpPr>
        <p:spPr>
          <a:xfrm>
            <a:off x="5630228" y="4719161"/>
            <a:ext cx="499943" cy="499943"/>
          </a:xfrm>
          <a:prstGeom prst="roundRect">
            <a:avLst>
              <a:gd name="adj" fmla="val 20000"/>
            </a:avLst>
          </a:prstGeom>
          <a:solidFill>
            <a:srgbClr val="E1E1EA"/>
          </a:solidFill>
          <a:ln w="13811">
            <a:solidFill>
              <a:srgbClr val="C3C3D5"/>
            </a:solidFill>
            <a:prstDash val="solid"/>
          </a:ln>
        </p:spPr>
      </p:sp>
      <p:sp>
        <p:nvSpPr>
          <p:cNvPr id="30" name="Text 8">
            <a:extLst>
              <a:ext uri="{FF2B5EF4-FFF2-40B4-BE49-F238E27FC236}">
                <a16:creationId xmlns:a16="http://schemas.microsoft.com/office/drawing/2014/main" id="{101897CA-CEFD-40A0-2CAE-F4FDB6B501A2}"/>
              </a:ext>
            </a:extLst>
          </p:cNvPr>
          <p:cNvSpPr/>
          <p:nvPr/>
        </p:nvSpPr>
        <p:spPr>
          <a:xfrm>
            <a:off x="5792510" y="4760833"/>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31" name="Text 9">
            <a:extLst>
              <a:ext uri="{FF2B5EF4-FFF2-40B4-BE49-F238E27FC236}">
                <a16:creationId xmlns:a16="http://schemas.microsoft.com/office/drawing/2014/main" id="{542D228F-52F9-150B-2802-780854DAA7B1}"/>
              </a:ext>
            </a:extLst>
          </p:cNvPr>
          <p:cNvSpPr/>
          <p:nvPr/>
        </p:nvSpPr>
        <p:spPr>
          <a:xfrm>
            <a:off x="6352342" y="4795480"/>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Social Media Platforms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32" name="Text 10">
            <a:extLst>
              <a:ext uri="{FF2B5EF4-FFF2-40B4-BE49-F238E27FC236}">
                <a16:creationId xmlns:a16="http://schemas.microsoft.com/office/drawing/2014/main" id="{1D456FC5-54D4-2FD2-1E7D-C0F06A5CDF49}"/>
              </a:ext>
            </a:extLst>
          </p:cNvPr>
          <p:cNvSpPr/>
          <p:nvPr/>
        </p:nvSpPr>
        <p:spPr>
          <a:xfrm>
            <a:off x="6352342" y="5712023"/>
            <a:ext cx="2647950" cy="1421606"/>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User-generated platforms where news can spread rapidly but often without proper verification.</a:t>
            </a:r>
            <a:endParaRPr lang="en-US" sz="1750" dirty="0">
              <a:latin typeface="Times New Roman" panose="02020603050405020304" pitchFamily="18" charset="0"/>
              <a:cs typeface="Times New Roman" panose="02020603050405020304" pitchFamily="18" charset="0"/>
            </a:endParaRPr>
          </a:p>
        </p:txBody>
      </p:sp>
      <p:sp>
        <p:nvSpPr>
          <p:cNvPr id="33" name="Shape 11">
            <a:extLst>
              <a:ext uri="{FF2B5EF4-FFF2-40B4-BE49-F238E27FC236}">
                <a16:creationId xmlns:a16="http://schemas.microsoft.com/office/drawing/2014/main" id="{89F75FAA-CEEB-1A6F-25AE-5E38BBE8A6C2}"/>
              </a:ext>
            </a:extLst>
          </p:cNvPr>
          <p:cNvSpPr/>
          <p:nvPr/>
        </p:nvSpPr>
        <p:spPr>
          <a:xfrm>
            <a:off x="9222462" y="4719161"/>
            <a:ext cx="499943" cy="499943"/>
          </a:xfrm>
          <a:prstGeom prst="roundRect">
            <a:avLst>
              <a:gd name="adj" fmla="val 20000"/>
            </a:avLst>
          </a:prstGeom>
          <a:solidFill>
            <a:srgbClr val="E1E1EA"/>
          </a:solidFill>
          <a:ln w="13811">
            <a:solidFill>
              <a:srgbClr val="C3C3D5"/>
            </a:solidFill>
            <a:prstDash val="solid"/>
          </a:ln>
        </p:spPr>
      </p:sp>
      <p:sp>
        <p:nvSpPr>
          <p:cNvPr id="34" name="Text 12">
            <a:extLst>
              <a:ext uri="{FF2B5EF4-FFF2-40B4-BE49-F238E27FC236}">
                <a16:creationId xmlns:a16="http://schemas.microsoft.com/office/drawing/2014/main" id="{FA5F83F5-AB89-3281-6DC1-2F36D2BC51F1}"/>
              </a:ext>
            </a:extLst>
          </p:cNvPr>
          <p:cNvSpPr/>
          <p:nvPr/>
        </p:nvSpPr>
        <p:spPr>
          <a:xfrm>
            <a:off x="9380934" y="4760833"/>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35" name="Text 13">
            <a:extLst>
              <a:ext uri="{FF2B5EF4-FFF2-40B4-BE49-F238E27FC236}">
                <a16:creationId xmlns:a16="http://schemas.microsoft.com/office/drawing/2014/main" id="{3C286C18-2BCD-A4E2-E59F-89B2DD571DE3}"/>
              </a:ext>
            </a:extLst>
          </p:cNvPr>
          <p:cNvSpPr/>
          <p:nvPr/>
        </p:nvSpPr>
        <p:spPr>
          <a:xfrm>
            <a:off x="9944576" y="4795480"/>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Satire and Parody Sites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36" name="Text 14">
            <a:extLst>
              <a:ext uri="{FF2B5EF4-FFF2-40B4-BE49-F238E27FC236}">
                <a16:creationId xmlns:a16="http://schemas.microsoft.com/office/drawing/2014/main" id="{CFBC4418-CD5C-FBE2-26D7-FB144D337B93}"/>
              </a:ext>
            </a:extLst>
          </p:cNvPr>
          <p:cNvSpPr/>
          <p:nvPr/>
        </p:nvSpPr>
        <p:spPr>
          <a:xfrm>
            <a:off x="9944576" y="5712023"/>
            <a:ext cx="2647950"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Websites that intentionally publish humorous or exaggerated news articles.</a:t>
            </a: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644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0">
            <a:extLst>
              <a:ext uri="{FF2B5EF4-FFF2-40B4-BE49-F238E27FC236}">
                <a16:creationId xmlns:a16="http://schemas.microsoft.com/office/drawing/2014/main" id="{CF893E70-96CA-7047-ADD7-73A74477C80A}"/>
              </a:ext>
            </a:extLst>
          </p:cNvPr>
          <p:cNvSpPr/>
          <p:nvPr/>
        </p:nvSpPr>
        <p:spPr>
          <a:xfrm>
            <a:off x="0" y="0"/>
            <a:ext cx="14630400" cy="8229600"/>
          </a:xfrm>
          <a:prstGeom prst="rect">
            <a:avLst/>
          </a:prstGeom>
          <a:solidFill>
            <a:srgbClr val="ECECF3"/>
          </a:solidFill>
          <a:ln/>
        </p:spPr>
      </p:sp>
      <p:sp>
        <p:nvSpPr>
          <p:cNvPr id="11" name="Shape 1">
            <a:extLst>
              <a:ext uri="{FF2B5EF4-FFF2-40B4-BE49-F238E27FC236}">
                <a16:creationId xmlns:a16="http://schemas.microsoft.com/office/drawing/2014/main" id="{F710687C-0AF4-E397-4489-B9E16DBE2BD0}"/>
              </a:ext>
            </a:extLst>
          </p:cNvPr>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12" name="Image 0" descr="preencoded.png">
            <a:extLst>
              <a:ext uri="{FF2B5EF4-FFF2-40B4-BE49-F238E27FC236}">
                <a16:creationId xmlns:a16="http://schemas.microsoft.com/office/drawing/2014/main" id="{4F414629-A5E1-3F6A-6234-2E9AB48FCD5D}"/>
              </a:ext>
            </a:extLst>
          </p:cNvPr>
          <p:cNvPicPr>
            <a:picLocks noChangeAspect="1"/>
          </p:cNvPicPr>
          <p:nvPr/>
        </p:nvPicPr>
        <p:blipFill>
          <a:blip r:embed="rId2"/>
          <a:stretch>
            <a:fillRect/>
          </a:stretch>
        </p:blipFill>
        <p:spPr>
          <a:xfrm>
            <a:off x="0" y="0"/>
            <a:ext cx="14630400" cy="2777490"/>
          </a:xfrm>
          <a:prstGeom prst="rect">
            <a:avLst/>
          </a:prstGeom>
        </p:spPr>
      </p:pic>
      <p:sp>
        <p:nvSpPr>
          <p:cNvPr id="13" name="Text 2">
            <a:extLst>
              <a:ext uri="{FF2B5EF4-FFF2-40B4-BE49-F238E27FC236}">
                <a16:creationId xmlns:a16="http://schemas.microsoft.com/office/drawing/2014/main" id="{5D4BCDFF-BA05-F189-BD51-3D9EAABA0F11}"/>
              </a:ext>
            </a:extLst>
          </p:cNvPr>
          <p:cNvSpPr/>
          <p:nvPr/>
        </p:nvSpPr>
        <p:spPr>
          <a:xfrm>
            <a:off x="2037993" y="3517940"/>
            <a:ext cx="981456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Common Characteristics of Real News</a:t>
            </a:r>
            <a:endParaRPr lang="en-US" sz="4374" dirty="0">
              <a:latin typeface="Times New Roman" panose="02020603050405020304" pitchFamily="18" charset="0"/>
              <a:cs typeface="Times New Roman" panose="02020603050405020304" pitchFamily="18" charset="0"/>
            </a:endParaRPr>
          </a:p>
        </p:txBody>
      </p:sp>
      <p:sp>
        <p:nvSpPr>
          <p:cNvPr id="14" name="Shape 3">
            <a:extLst>
              <a:ext uri="{FF2B5EF4-FFF2-40B4-BE49-F238E27FC236}">
                <a16:creationId xmlns:a16="http://schemas.microsoft.com/office/drawing/2014/main" id="{DC99B209-CF8B-FDAA-977D-B7F9E774FFE9}"/>
              </a:ext>
            </a:extLst>
          </p:cNvPr>
          <p:cNvSpPr/>
          <p:nvPr/>
        </p:nvSpPr>
        <p:spPr>
          <a:xfrm>
            <a:off x="2037993" y="4719161"/>
            <a:ext cx="499943" cy="499943"/>
          </a:xfrm>
          <a:prstGeom prst="roundRect">
            <a:avLst>
              <a:gd name="adj" fmla="val 20000"/>
            </a:avLst>
          </a:prstGeom>
          <a:solidFill>
            <a:srgbClr val="E1E1EA"/>
          </a:solidFill>
          <a:ln w="13811">
            <a:solidFill>
              <a:srgbClr val="C3C3D5"/>
            </a:solidFill>
            <a:prstDash val="solid"/>
          </a:ln>
        </p:spPr>
      </p:sp>
      <p:sp>
        <p:nvSpPr>
          <p:cNvPr id="15" name="Text 4">
            <a:extLst>
              <a:ext uri="{FF2B5EF4-FFF2-40B4-BE49-F238E27FC236}">
                <a16:creationId xmlns:a16="http://schemas.microsoft.com/office/drawing/2014/main" id="{A50AD82E-1A14-A6B0-E230-FFA26BCA8A3C}"/>
              </a:ext>
            </a:extLst>
          </p:cNvPr>
          <p:cNvSpPr/>
          <p:nvPr/>
        </p:nvSpPr>
        <p:spPr>
          <a:xfrm>
            <a:off x="2215515" y="4760833"/>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16" name="Text 5">
            <a:extLst>
              <a:ext uri="{FF2B5EF4-FFF2-40B4-BE49-F238E27FC236}">
                <a16:creationId xmlns:a16="http://schemas.microsoft.com/office/drawing/2014/main" id="{24243C4A-A718-9FAA-68C5-E9129E276F0C}"/>
              </a:ext>
            </a:extLst>
          </p:cNvPr>
          <p:cNvSpPr/>
          <p:nvPr/>
        </p:nvSpPr>
        <p:spPr>
          <a:xfrm>
            <a:off x="2760107" y="4795480"/>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Multiple Reputable Sources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17" name="Text 6">
            <a:extLst>
              <a:ext uri="{FF2B5EF4-FFF2-40B4-BE49-F238E27FC236}">
                <a16:creationId xmlns:a16="http://schemas.microsoft.com/office/drawing/2014/main" id="{A476D243-D044-6A9C-1A6A-8F85A34533AF}"/>
              </a:ext>
            </a:extLst>
          </p:cNvPr>
          <p:cNvSpPr/>
          <p:nvPr/>
        </p:nvSpPr>
        <p:spPr>
          <a:xfrm>
            <a:off x="2760107" y="5712023"/>
            <a:ext cx="2647950" cy="1777008"/>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Real news articles typically cite multiple credible sources and provide references for factual claims.</a:t>
            </a:r>
            <a:endParaRPr lang="en-US" sz="1750" dirty="0">
              <a:latin typeface="Times New Roman" panose="02020603050405020304" pitchFamily="18" charset="0"/>
              <a:cs typeface="Times New Roman" panose="02020603050405020304" pitchFamily="18" charset="0"/>
            </a:endParaRPr>
          </a:p>
        </p:txBody>
      </p:sp>
      <p:sp>
        <p:nvSpPr>
          <p:cNvPr id="18" name="Shape 7">
            <a:extLst>
              <a:ext uri="{FF2B5EF4-FFF2-40B4-BE49-F238E27FC236}">
                <a16:creationId xmlns:a16="http://schemas.microsoft.com/office/drawing/2014/main" id="{799FDADA-C269-C987-175C-04BCDFF3FD31}"/>
              </a:ext>
            </a:extLst>
          </p:cNvPr>
          <p:cNvSpPr/>
          <p:nvPr/>
        </p:nvSpPr>
        <p:spPr>
          <a:xfrm>
            <a:off x="5630228" y="4719161"/>
            <a:ext cx="499943" cy="499943"/>
          </a:xfrm>
          <a:prstGeom prst="roundRect">
            <a:avLst>
              <a:gd name="adj" fmla="val 20000"/>
            </a:avLst>
          </a:prstGeom>
          <a:solidFill>
            <a:srgbClr val="E1E1EA"/>
          </a:solidFill>
          <a:ln w="13811">
            <a:solidFill>
              <a:srgbClr val="C3C3D5"/>
            </a:solidFill>
            <a:prstDash val="solid"/>
          </a:ln>
        </p:spPr>
      </p:sp>
      <p:sp>
        <p:nvSpPr>
          <p:cNvPr id="19" name="Text 8">
            <a:extLst>
              <a:ext uri="{FF2B5EF4-FFF2-40B4-BE49-F238E27FC236}">
                <a16:creationId xmlns:a16="http://schemas.microsoft.com/office/drawing/2014/main" id="{FC8644F3-8B02-5755-5BA2-B0FAB152E8D8}"/>
              </a:ext>
            </a:extLst>
          </p:cNvPr>
          <p:cNvSpPr/>
          <p:nvPr/>
        </p:nvSpPr>
        <p:spPr>
          <a:xfrm>
            <a:off x="5792510" y="4760833"/>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20" name="Text 9">
            <a:extLst>
              <a:ext uri="{FF2B5EF4-FFF2-40B4-BE49-F238E27FC236}">
                <a16:creationId xmlns:a16="http://schemas.microsoft.com/office/drawing/2014/main" id="{E6507CE0-08B1-9187-3079-8EDF42486AF6}"/>
              </a:ext>
            </a:extLst>
          </p:cNvPr>
          <p:cNvSpPr/>
          <p:nvPr/>
        </p:nvSpPr>
        <p:spPr>
          <a:xfrm>
            <a:off x="6352342" y="4795480"/>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Unbiased Reporting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21" name="Text 10">
            <a:extLst>
              <a:ext uri="{FF2B5EF4-FFF2-40B4-BE49-F238E27FC236}">
                <a16:creationId xmlns:a16="http://schemas.microsoft.com/office/drawing/2014/main" id="{D3C7EC8D-B0F3-899C-5D5B-9FF0673747CE}"/>
              </a:ext>
            </a:extLst>
          </p:cNvPr>
          <p:cNvSpPr/>
          <p:nvPr/>
        </p:nvSpPr>
        <p:spPr>
          <a:xfrm>
            <a:off x="6352342" y="5712023"/>
            <a:ext cx="2647950"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Objectivity and balanced coverage are key attributes of real news articles.</a:t>
            </a:r>
            <a:endParaRPr lang="en-US" sz="1750" dirty="0">
              <a:latin typeface="Times New Roman" panose="02020603050405020304" pitchFamily="18" charset="0"/>
              <a:cs typeface="Times New Roman" panose="02020603050405020304" pitchFamily="18" charset="0"/>
            </a:endParaRPr>
          </a:p>
        </p:txBody>
      </p:sp>
      <p:sp>
        <p:nvSpPr>
          <p:cNvPr id="22" name="Shape 11">
            <a:extLst>
              <a:ext uri="{FF2B5EF4-FFF2-40B4-BE49-F238E27FC236}">
                <a16:creationId xmlns:a16="http://schemas.microsoft.com/office/drawing/2014/main" id="{528E06AE-F99E-A9D7-AF25-FC63AA4B0054}"/>
              </a:ext>
            </a:extLst>
          </p:cNvPr>
          <p:cNvSpPr/>
          <p:nvPr/>
        </p:nvSpPr>
        <p:spPr>
          <a:xfrm>
            <a:off x="9222462" y="4719161"/>
            <a:ext cx="499943" cy="499943"/>
          </a:xfrm>
          <a:prstGeom prst="roundRect">
            <a:avLst>
              <a:gd name="adj" fmla="val 20000"/>
            </a:avLst>
          </a:prstGeom>
          <a:solidFill>
            <a:srgbClr val="E1E1EA"/>
          </a:solidFill>
          <a:ln w="13811">
            <a:solidFill>
              <a:srgbClr val="C3C3D5"/>
            </a:solidFill>
            <a:prstDash val="solid"/>
          </a:ln>
        </p:spPr>
      </p:sp>
      <p:sp>
        <p:nvSpPr>
          <p:cNvPr id="23" name="Text 12">
            <a:extLst>
              <a:ext uri="{FF2B5EF4-FFF2-40B4-BE49-F238E27FC236}">
                <a16:creationId xmlns:a16="http://schemas.microsoft.com/office/drawing/2014/main" id="{880CB6AE-9EDB-7B98-816D-DFF720A6A29F}"/>
              </a:ext>
            </a:extLst>
          </p:cNvPr>
          <p:cNvSpPr/>
          <p:nvPr/>
        </p:nvSpPr>
        <p:spPr>
          <a:xfrm>
            <a:off x="9380934" y="4760833"/>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24" name="Text 13">
            <a:extLst>
              <a:ext uri="{FF2B5EF4-FFF2-40B4-BE49-F238E27FC236}">
                <a16:creationId xmlns:a16="http://schemas.microsoft.com/office/drawing/2014/main" id="{2A15DB3F-A823-8E4A-C98B-EB4720B5209A}"/>
              </a:ext>
            </a:extLst>
          </p:cNvPr>
          <p:cNvSpPr/>
          <p:nvPr/>
        </p:nvSpPr>
        <p:spPr>
          <a:xfrm>
            <a:off x="9970889" y="4674157"/>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Fact-Checked Content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25" name="Text 14">
            <a:extLst>
              <a:ext uri="{FF2B5EF4-FFF2-40B4-BE49-F238E27FC236}">
                <a16:creationId xmlns:a16="http://schemas.microsoft.com/office/drawing/2014/main" id="{DB810AA8-1E6B-8610-21ED-647E42361CA6}"/>
              </a:ext>
            </a:extLst>
          </p:cNvPr>
          <p:cNvSpPr/>
          <p:nvPr/>
        </p:nvSpPr>
        <p:spPr>
          <a:xfrm>
            <a:off x="9944576" y="5712023"/>
            <a:ext cx="2647950" cy="1421606"/>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Real news undergoes rigorous fact-checking processes to ensure accuracy.</a:t>
            </a: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89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87E38020-AC87-189F-C444-43429306514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19897"/>
            <a:ext cx="14630400" cy="2777490"/>
          </a:xfrm>
          <a:prstGeom prst="rect">
            <a:avLst/>
          </a:prstGeom>
        </p:spPr>
      </p:pic>
      <p:sp>
        <p:nvSpPr>
          <p:cNvPr id="3" name="Text 3">
            <a:extLst>
              <a:ext uri="{FF2B5EF4-FFF2-40B4-BE49-F238E27FC236}">
                <a16:creationId xmlns:a16="http://schemas.microsoft.com/office/drawing/2014/main" id="{0FFF4CBD-0655-90E3-87E3-4D6741D4981A}"/>
              </a:ext>
            </a:extLst>
          </p:cNvPr>
          <p:cNvSpPr/>
          <p:nvPr/>
        </p:nvSpPr>
        <p:spPr>
          <a:xfrm>
            <a:off x="713899" y="3420427"/>
            <a:ext cx="989076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Common Characteristics of Fake News</a:t>
            </a:r>
            <a:endParaRPr lang="en-US" sz="4374" dirty="0">
              <a:latin typeface="Times New Roman" panose="02020603050405020304" pitchFamily="18" charset="0"/>
              <a:cs typeface="Times New Roman" panose="02020603050405020304" pitchFamily="18" charset="0"/>
            </a:endParaRPr>
          </a:p>
        </p:txBody>
      </p:sp>
      <p:sp>
        <p:nvSpPr>
          <p:cNvPr id="4" name="Text 6">
            <a:extLst>
              <a:ext uri="{FF2B5EF4-FFF2-40B4-BE49-F238E27FC236}">
                <a16:creationId xmlns:a16="http://schemas.microsoft.com/office/drawing/2014/main" id="{B2C8D883-2C1F-1EE8-BC9D-02466F76CC47}"/>
              </a:ext>
            </a:extLst>
          </p:cNvPr>
          <p:cNvSpPr/>
          <p:nvPr/>
        </p:nvSpPr>
        <p:spPr>
          <a:xfrm>
            <a:off x="713899" y="4501039"/>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Emotional Language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5" name="Text 7">
            <a:extLst>
              <a:ext uri="{FF2B5EF4-FFF2-40B4-BE49-F238E27FC236}">
                <a16:creationId xmlns:a16="http://schemas.microsoft.com/office/drawing/2014/main" id="{58556738-99E2-3338-6DB3-7D111D65B08E}"/>
              </a:ext>
            </a:extLst>
          </p:cNvPr>
          <p:cNvSpPr/>
          <p:nvPr/>
        </p:nvSpPr>
        <p:spPr>
          <a:xfrm>
            <a:off x="713899" y="5572007"/>
            <a:ext cx="2647950" cy="1421606"/>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Fake news articles often use sensationalized language to evoke an emotional response.</a:t>
            </a:r>
            <a:endParaRPr lang="en-US" sz="1750" dirty="0">
              <a:latin typeface="Times New Roman" panose="02020603050405020304" pitchFamily="18" charset="0"/>
              <a:cs typeface="Times New Roman" panose="02020603050405020304" pitchFamily="18" charset="0"/>
            </a:endParaRPr>
          </a:p>
        </p:txBody>
      </p:sp>
      <p:sp>
        <p:nvSpPr>
          <p:cNvPr id="6" name="Text 10">
            <a:extLst>
              <a:ext uri="{FF2B5EF4-FFF2-40B4-BE49-F238E27FC236}">
                <a16:creationId xmlns:a16="http://schemas.microsoft.com/office/drawing/2014/main" id="{A9275025-BD90-C876-9E67-F45D401C5E36}"/>
              </a:ext>
            </a:extLst>
          </p:cNvPr>
          <p:cNvSpPr/>
          <p:nvPr/>
        </p:nvSpPr>
        <p:spPr>
          <a:xfrm>
            <a:off x="5862598" y="4501038"/>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Poor Writing and Grammar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7" name="Text 11">
            <a:extLst>
              <a:ext uri="{FF2B5EF4-FFF2-40B4-BE49-F238E27FC236}">
                <a16:creationId xmlns:a16="http://schemas.microsoft.com/office/drawing/2014/main" id="{F6005AE6-EA26-A199-E6C4-0AD6328BC00A}"/>
              </a:ext>
            </a:extLst>
          </p:cNvPr>
          <p:cNvSpPr/>
          <p:nvPr/>
        </p:nvSpPr>
        <p:spPr>
          <a:xfrm>
            <a:off x="5991225" y="5577563"/>
            <a:ext cx="2647950" cy="1421606"/>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Errors in spelling, punctuation, and grammar can indicate unreliable sources.</a:t>
            </a:r>
            <a:endParaRPr lang="en-US" sz="1750" dirty="0">
              <a:latin typeface="Times New Roman" panose="02020603050405020304" pitchFamily="18" charset="0"/>
              <a:cs typeface="Times New Roman" panose="02020603050405020304" pitchFamily="18" charset="0"/>
            </a:endParaRPr>
          </a:p>
        </p:txBody>
      </p:sp>
      <p:sp>
        <p:nvSpPr>
          <p:cNvPr id="8" name="Text 14">
            <a:extLst>
              <a:ext uri="{FF2B5EF4-FFF2-40B4-BE49-F238E27FC236}">
                <a16:creationId xmlns:a16="http://schemas.microsoft.com/office/drawing/2014/main" id="{91DE9CE5-1C09-9694-1EB6-E6189DDE16BA}"/>
              </a:ext>
            </a:extLst>
          </p:cNvPr>
          <p:cNvSpPr/>
          <p:nvPr/>
        </p:nvSpPr>
        <p:spPr>
          <a:xfrm>
            <a:off x="9944576" y="4501037"/>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Lack of Credible Sources </a:t>
            </a:r>
            <a:r>
              <a:rPr lang="en-US" sz="2187" dirty="0">
                <a:solidFill>
                  <a:srgbClr val="000000"/>
                </a:solidFill>
                <a:latin typeface="Times New Roman" panose="02020603050405020304" pitchFamily="18" charset="0"/>
                <a:ea typeface="Raleway" pitchFamily="34" charset="-122"/>
                <a:cs typeface="Times New Roman" panose="02020603050405020304" pitchFamily="18" charset="0"/>
              </a:rPr>
              <a:t>❌</a:t>
            </a:r>
            <a:endParaRPr lang="en-US" sz="2187" dirty="0">
              <a:latin typeface="Times New Roman" panose="02020603050405020304" pitchFamily="18" charset="0"/>
              <a:cs typeface="Times New Roman" panose="02020603050405020304" pitchFamily="18" charset="0"/>
            </a:endParaRPr>
          </a:p>
        </p:txBody>
      </p:sp>
      <p:sp>
        <p:nvSpPr>
          <p:cNvPr id="9" name="Text 15">
            <a:extLst>
              <a:ext uri="{FF2B5EF4-FFF2-40B4-BE49-F238E27FC236}">
                <a16:creationId xmlns:a16="http://schemas.microsoft.com/office/drawing/2014/main" id="{9B74C91F-4C19-A594-3575-B51FB9B129B1}"/>
              </a:ext>
            </a:extLst>
          </p:cNvPr>
          <p:cNvSpPr/>
          <p:nvPr/>
        </p:nvSpPr>
        <p:spPr>
          <a:xfrm>
            <a:off x="9944576" y="5749707"/>
            <a:ext cx="2647950"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Fake news rarely provides verifiable sources or references.</a:t>
            </a: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474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932D7E-ACA3-CB0B-708B-29B943B11E8B}"/>
              </a:ext>
            </a:extLst>
          </p:cNvPr>
          <p:cNvPicPr>
            <a:picLocks noChangeAspect="1"/>
          </p:cNvPicPr>
          <p:nvPr/>
        </p:nvPicPr>
        <p:blipFill>
          <a:blip r:embed="rId2"/>
          <a:stretch>
            <a:fillRect/>
          </a:stretch>
        </p:blipFill>
        <p:spPr>
          <a:xfrm>
            <a:off x="1265274" y="786810"/>
            <a:ext cx="12238075" cy="6794204"/>
          </a:xfrm>
          <a:prstGeom prst="rect">
            <a:avLst/>
          </a:prstGeom>
        </p:spPr>
      </p:pic>
    </p:spTree>
    <p:extLst>
      <p:ext uri="{BB962C8B-B14F-4D97-AF65-F5344CB8AC3E}">
        <p14:creationId xmlns:p14="http://schemas.microsoft.com/office/powerpoint/2010/main" val="1789182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22341</TotalTime>
  <Words>775</Words>
  <Application>Microsoft Office PowerPoint</Application>
  <PresentationFormat>Custom</PresentationFormat>
  <Paragraphs>117</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Raleway</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Ankit Akash</cp:lastModifiedBy>
  <cp:revision>3</cp:revision>
  <dcterms:created xsi:type="dcterms:W3CDTF">2023-11-17T17:31:01Z</dcterms:created>
  <dcterms:modified xsi:type="dcterms:W3CDTF">2024-06-21T06:23:59Z</dcterms:modified>
</cp:coreProperties>
</file>